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77" r:id="rId4"/>
    <p:sldId id="278" r:id="rId5"/>
    <p:sldId id="288" r:id="rId6"/>
    <p:sldId id="290" r:id="rId7"/>
    <p:sldId id="291" r:id="rId8"/>
    <p:sldId id="292" r:id="rId9"/>
    <p:sldId id="298" r:id="rId10"/>
    <p:sldId id="293" r:id="rId11"/>
    <p:sldId id="294" r:id="rId12"/>
    <p:sldId id="295" r:id="rId13"/>
    <p:sldId id="297" r:id="rId14"/>
    <p:sldId id="296" r:id="rId15"/>
    <p:sldId id="287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CC234-C71C-4773-A732-935F249215CB}" type="datetimeFigureOut">
              <a:rPr lang="ko-KR" altLang="en-US" smtClean="0"/>
              <a:t>2020-07-01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4619E-257D-4B76-9F05-4381CD2A97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615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4619E-257D-4B76-9F05-4381CD2A97B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09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27222-A24A-446F-928A-FD64F853F83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823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4619E-257D-4B76-9F05-4381CD2A97B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09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95D8-5C63-42DE-9940-3551FD932BB5}" type="datetime1">
              <a:rPr lang="ko-KR" altLang="en-US" smtClean="0"/>
              <a:t>2020-07-01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87A3-0B06-4204-9F3C-9AA812DC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09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3407-1770-4967-AE64-37FEFA4D80B0}" type="datetime1">
              <a:rPr lang="ko-KR" altLang="en-US" smtClean="0"/>
              <a:t>2020-07-01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87A3-0B06-4204-9F3C-9AA812DC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65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07ED9-9773-4708-A217-445FA870C43A}" type="datetime1">
              <a:rPr lang="ko-KR" altLang="en-US" smtClean="0"/>
              <a:t>2020-07-01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87A3-0B06-4204-9F3C-9AA812DC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07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5861-80FB-4402-B199-7B823F48C7FE}" type="datetime1">
              <a:rPr lang="ko-KR" altLang="en-US" smtClean="0"/>
              <a:t>2020-07-01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87A3-0B06-4204-9F3C-9AA812DC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62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0B126-D322-4354-ABC4-DE90030F8567}" type="datetime1">
              <a:rPr lang="ko-KR" altLang="en-US" smtClean="0"/>
              <a:t>2020-07-01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87A3-0B06-4204-9F3C-9AA812DC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119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AB98-CE32-4FFC-97E1-CFC23402A348}" type="datetime1">
              <a:rPr lang="ko-KR" altLang="en-US" smtClean="0"/>
              <a:t>2020-07-01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87A3-0B06-4204-9F3C-9AA812DC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24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26FFF-A61C-4936-8434-EA77C4BDCE08}" type="datetime1">
              <a:rPr lang="ko-KR" altLang="en-US" smtClean="0"/>
              <a:t>2020-07-01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87A3-0B06-4204-9F3C-9AA812DC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414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19DD-661F-4CC9-9277-D1F45431B0E1}" type="datetime1">
              <a:rPr lang="ko-KR" altLang="en-US" smtClean="0"/>
              <a:t>2020-07-01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87A3-0B06-4204-9F3C-9AA812DC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115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5859-5FD6-4F68-A81E-9BB7315DC547}" type="datetime1">
              <a:rPr lang="ko-KR" altLang="en-US" smtClean="0"/>
              <a:t>2020-07-01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87A3-0B06-4204-9F3C-9AA812DC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11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DA6B-7C9F-4F17-9518-CE53F678E1E3}" type="datetime1">
              <a:rPr lang="ko-KR" altLang="en-US" smtClean="0"/>
              <a:t>2020-07-01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87A3-0B06-4204-9F3C-9AA812DC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27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86FE9-70AA-46D8-A338-65ABB55A3C40}" type="datetime1">
              <a:rPr lang="ko-KR" altLang="en-US" smtClean="0"/>
              <a:t>2020-07-01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87A3-0B06-4204-9F3C-9AA812DC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40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3632-3810-41CB-8B28-D154762099D3}" type="datetime1">
              <a:rPr lang="ko-KR" altLang="en-US" smtClean="0"/>
              <a:t>2020-07-01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C87A3-0B06-4204-9F3C-9AA812DCF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06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p1100&#51452;&#49548;:8080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357351" y="5764696"/>
            <a:ext cx="11403725" cy="7306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57351" y="192197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altLang="ko-KR" sz="4400" dirty="0"/>
              <a:t>P1100</a:t>
            </a:r>
            <a:br>
              <a:rPr lang="en-US" altLang="ko-KR" dirty="0"/>
            </a:br>
            <a:r>
              <a:rPr lang="ko-KR" altLang="en-US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기업용 인터넷전화</a:t>
            </a:r>
            <a:br>
              <a:rPr lang="en-US" altLang="ko-KR" dirty="0"/>
            </a:br>
            <a:r>
              <a:rPr lang="ko-KR" altLang="en-US" sz="4400" dirty="0" err="1"/>
              <a:t>자주묻는질문</a:t>
            </a:r>
            <a:r>
              <a:rPr lang="ko-KR" altLang="en-US" sz="4400" dirty="0"/>
              <a:t> </a:t>
            </a:r>
            <a:r>
              <a:rPr lang="en-US" altLang="ko-KR" sz="4400" dirty="0"/>
              <a:t>– FAQ</a:t>
            </a:r>
            <a:endParaRPr lang="ko-KR" altLang="en-US" sz="4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57351" y="5829033"/>
            <a:ext cx="9144000" cy="398730"/>
          </a:xfrm>
        </p:spPr>
        <p:txBody>
          <a:bodyPr>
            <a:normAutofit/>
          </a:bodyPr>
          <a:lstStyle/>
          <a:p>
            <a:pPr algn="just"/>
            <a:r>
              <a:rPr lang="ko-KR" altLang="en-US" sz="1400" b="1" dirty="0"/>
              <a:t>제품 </a:t>
            </a:r>
            <a:r>
              <a:rPr lang="en-US" altLang="ko-KR" sz="1400" b="1" dirty="0"/>
              <a:t>AS </a:t>
            </a:r>
            <a:r>
              <a:rPr lang="ko-KR" altLang="en-US" sz="1400" b="1" dirty="0"/>
              <a:t>문의</a:t>
            </a:r>
            <a:r>
              <a:rPr lang="en-US" altLang="ko-KR" sz="1400" b="1" dirty="0"/>
              <a:t> : 031-695-5000 (</a:t>
            </a:r>
            <a:r>
              <a:rPr lang="ko-KR" altLang="en-US" sz="1400" b="1" dirty="0"/>
              <a:t>주식회사 </a:t>
            </a:r>
            <a:r>
              <a:rPr lang="ko-KR" altLang="en-US" sz="1400" b="1" dirty="0" err="1"/>
              <a:t>한양디지텍</a:t>
            </a:r>
            <a:r>
              <a:rPr lang="en-US" altLang="ko-KR" sz="1400" b="1" dirty="0"/>
              <a:t>)</a:t>
            </a:r>
            <a:endParaRPr lang="ko-KR" altLang="en-US" sz="1400" b="1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30" y="5815737"/>
            <a:ext cx="2019916" cy="6481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52733" y="6525641"/>
            <a:ext cx="727075" cy="3079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대외비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2B63694-E737-4FF3-A335-46F3EA868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5" b="94225" l="4418" r="97189">
                        <a14:foregroundMark x1="42169" y1="21277" x2="19478" y2="57143"/>
                        <a14:foregroundMark x1="41365" y1="66869" x2="59639" y2="48632"/>
                        <a14:foregroundMark x1="43173" y1="37082" x2="32530" y2="64134"/>
                        <a14:foregroundMark x1="30522" y1="70517" x2="53012" y2="82067"/>
                        <a14:foregroundMark x1="25100" y1="77812" x2="47791" y2="85714"/>
                        <a14:foregroundMark x1="10643" y1="72644" x2="4819" y2="60182"/>
                        <a14:foregroundMark x1="4819" y1="60182" x2="19478" y2="48632"/>
                        <a14:foregroundMark x1="64659" y1="68997" x2="81124" y2="36778"/>
                        <a14:foregroundMark x1="54819" y1="94225" x2="51807" y2="93921"/>
                        <a14:foregroundMark x1="86345" y1="21581" x2="81325" y2="34650"/>
                        <a14:foregroundMark x1="89960" y1="17021" x2="91165" y2="14894"/>
                        <a14:foregroundMark x1="55823" y1="9726" x2="46185" y2="18541"/>
                        <a14:foregroundMark x1="34739" y1="27964" x2="42972" y2="19757"/>
                        <a14:foregroundMark x1="28112" y1="37386" x2="38353" y2="22188"/>
                        <a14:foregroundMark x1="23293" y1="41945" x2="32129" y2="31611"/>
                        <a14:foregroundMark x1="32129" y1="31611" x2="37952" y2="18237"/>
                        <a14:foregroundMark x1="37952" y1="18237" x2="47390" y2="7903"/>
                        <a14:foregroundMark x1="48594" y1="7295" x2="57834" y2="5260"/>
                        <a14:foregroundMark x1="66287" y1="7704" x2="69277" y2="8207"/>
                        <a14:foregroundMark x1="69631" y1="7527" x2="93775" y2="13374"/>
                        <a14:foregroundMark x1="96787" y1="13678" x2="97189" y2="13374"/>
                        <a14:foregroundMark x1="56827" y1="42249" x2="59839" y2="42553"/>
                        <a14:foregroundMark x1="70884" y1="69605" x2="62450" y2="78723"/>
                        <a14:foregroundMark x1="62450" y1="78723" x2="69880" y2="70517"/>
                        <a14:backgroundMark x1="13253" y1="63526" x2="14257" y2="61398"/>
                        <a14:backgroundMark x1="13855" y1="66261" x2="11847" y2="65957"/>
                        <a14:backgroundMark x1="34940" y1="9726" x2="39357" y2="4255"/>
                        <a14:backgroundMark x1="75904" y1="3647" x2="82932" y2="3647"/>
                        <a14:backgroundMark x1="67871" y1="3343" x2="57028" y2="33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2375" y="630237"/>
            <a:ext cx="47434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6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BB05534-7724-4FAD-ABFD-E814D0E41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103" y="1138911"/>
            <a:ext cx="2104054" cy="56487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D3C5F2-F1B0-49D7-828F-3C2115270E3B}"/>
              </a:ext>
            </a:extLst>
          </p:cNvPr>
          <p:cNvSpPr txBox="1"/>
          <p:nvPr/>
        </p:nvSpPr>
        <p:spPr>
          <a:xfrm>
            <a:off x="8604124" y="187263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1A7E87-22B4-4081-B231-8CFC17F09289}"/>
              </a:ext>
            </a:extLst>
          </p:cNvPr>
          <p:cNvSpPr txBox="1"/>
          <p:nvPr/>
        </p:nvSpPr>
        <p:spPr>
          <a:xfrm>
            <a:off x="9126664" y="183009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2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2B97FEE-DF80-42D1-8238-6C9DC5FA50ED}"/>
              </a:ext>
            </a:extLst>
          </p:cNvPr>
          <p:cNvGrpSpPr/>
          <p:nvPr/>
        </p:nvGrpSpPr>
        <p:grpSpPr>
          <a:xfrm>
            <a:off x="8610600" y="2291777"/>
            <a:ext cx="869738" cy="378817"/>
            <a:chOff x="5896560" y="2310605"/>
            <a:chExt cx="869738" cy="37881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C4467E-C36D-4210-886C-D772794CF8D9}"/>
                </a:ext>
              </a:extLst>
            </p:cNvPr>
            <p:cNvSpPr txBox="1"/>
            <p:nvPr/>
          </p:nvSpPr>
          <p:spPr>
            <a:xfrm>
              <a:off x="5896560" y="232009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</a:rPr>
                <a:t>3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356769-A725-478D-8CA3-3A8C994399F4}"/>
                </a:ext>
              </a:extLst>
            </p:cNvPr>
            <p:cNvSpPr txBox="1"/>
            <p:nvPr/>
          </p:nvSpPr>
          <p:spPr>
            <a:xfrm>
              <a:off x="6448582" y="231060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</a:rPr>
                <a:t>4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55497FB-441C-47DC-A0EB-F9AA4178814A}"/>
              </a:ext>
            </a:extLst>
          </p:cNvPr>
          <p:cNvGrpSpPr/>
          <p:nvPr/>
        </p:nvGrpSpPr>
        <p:grpSpPr>
          <a:xfrm>
            <a:off x="8590514" y="4075892"/>
            <a:ext cx="889824" cy="390256"/>
            <a:chOff x="6749453" y="2797034"/>
            <a:chExt cx="889824" cy="39025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2D63F5-8FD7-4408-9467-943CAC26E8CE}"/>
                </a:ext>
              </a:extLst>
            </p:cNvPr>
            <p:cNvSpPr txBox="1"/>
            <p:nvPr/>
          </p:nvSpPr>
          <p:spPr>
            <a:xfrm>
              <a:off x="6749453" y="2797034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</a:rPr>
                <a:t>11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16E116-A1BB-4D9E-9F55-053BB6345543}"/>
                </a:ext>
              </a:extLst>
            </p:cNvPr>
            <p:cNvSpPr txBox="1"/>
            <p:nvPr/>
          </p:nvSpPr>
          <p:spPr>
            <a:xfrm>
              <a:off x="7188513" y="2817958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</a:rPr>
                <a:t>12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4D3C08CB-EF71-4F9A-AB16-1884D8534BA1}"/>
              </a:ext>
            </a:extLst>
          </p:cNvPr>
          <p:cNvGrpSpPr/>
          <p:nvPr/>
        </p:nvGrpSpPr>
        <p:grpSpPr>
          <a:xfrm>
            <a:off x="8477552" y="5511599"/>
            <a:ext cx="991781" cy="458094"/>
            <a:chOff x="7435144" y="3040549"/>
            <a:chExt cx="991781" cy="45809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A4D6A7-D920-43B7-AE92-DC1DA9262F77}"/>
                </a:ext>
              </a:extLst>
            </p:cNvPr>
            <p:cNvSpPr txBox="1"/>
            <p:nvPr/>
          </p:nvSpPr>
          <p:spPr>
            <a:xfrm>
              <a:off x="7435144" y="3040549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</a:rPr>
                <a:t>19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82C9D1-F400-4C60-A104-506D88CD4E8A}"/>
                </a:ext>
              </a:extLst>
            </p:cNvPr>
            <p:cNvSpPr txBox="1"/>
            <p:nvPr/>
          </p:nvSpPr>
          <p:spPr>
            <a:xfrm>
              <a:off x="7976161" y="3129311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>
                  <a:solidFill>
                    <a:srgbClr val="FF0000"/>
                  </a:solidFill>
                </a:rPr>
                <a:t>20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1" name="직사각형 80"/>
          <p:cNvSpPr/>
          <p:nvPr/>
        </p:nvSpPr>
        <p:spPr>
          <a:xfrm>
            <a:off x="-24291" y="-10178"/>
            <a:ext cx="12192000" cy="10440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95C87A3-0B06-4204-9F3C-9AA812DCFA3A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65204" y="82316"/>
            <a:ext cx="1414806" cy="301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기업용 인터넷 전화기</a:t>
            </a:r>
            <a:endParaRPr lang="ko-KR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-2437" y="330222"/>
            <a:ext cx="10515600" cy="73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300" b="1" dirty="0"/>
              <a:t>BLF KEY </a:t>
            </a:r>
            <a:r>
              <a:rPr lang="ko-KR" altLang="en-US" sz="3300" b="1" dirty="0"/>
              <a:t>번호 순서</a:t>
            </a:r>
            <a:r>
              <a:rPr lang="en-US" altLang="ko-KR" sz="3300" b="1" dirty="0"/>
              <a:t>/</a:t>
            </a:r>
            <a:r>
              <a:rPr lang="ko-KR" altLang="en-US" sz="3300" b="1" dirty="0"/>
              <a:t>색깔 표시</a:t>
            </a:r>
            <a:r>
              <a:rPr lang="en-US" altLang="ko-KR" sz="3300" b="1" dirty="0"/>
              <a:t>/</a:t>
            </a:r>
            <a:r>
              <a:rPr lang="ko-KR" altLang="en-US" sz="3300" b="1" dirty="0"/>
              <a:t>사용법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63" name="내용 개체 틀 5"/>
          <p:cNvSpPr txBox="1">
            <a:spLocks/>
          </p:cNvSpPr>
          <p:nvPr/>
        </p:nvSpPr>
        <p:spPr>
          <a:xfrm>
            <a:off x="441859" y="1209276"/>
            <a:ext cx="6884916" cy="56487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AutoNum type="arabicParenR"/>
            </a:pPr>
            <a:r>
              <a:rPr lang="en-US" altLang="ko-KR" sz="1200" b="1" dirty="0">
                <a:latin typeface="+mn-ea"/>
              </a:rPr>
              <a:t>BLF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en-US" altLang="ko-KR" sz="1200" b="1" dirty="0">
                <a:latin typeface="+mn-ea"/>
              </a:rPr>
              <a:t>Key</a:t>
            </a:r>
            <a:r>
              <a:rPr lang="ko-KR" altLang="en-US" sz="1200" b="1" dirty="0">
                <a:latin typeface="+mn-ea"/>
              </a:rPr>
              <a:t> 번호 순서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</a:t>
            </a:r>
            <a:r>
              <a:rPr lang="ko-KR" altLang="en-US" sz="1200" b="1" dirty="0" err="1">
                <a:latin typeface="+mn-ea"/>
              </a:rPr>
              <a:t>최상단</a:t>
            </a:r>
            <a:r>
              <a:rPr lang="ko-KR" altLang="en-US" sz="1200" b="1" dirty="0">
                <a:latin typeface="+mn-ea"/>
              </a:rPr>
              <a:t> 좌측이 </a:t>
            </a:r>
            <a:r>
              <a:rPr lang="en-US" altLang="ko-KR" sz="1200" b="1" dirty="0">
                <a:latin typeface="+mn-ea"/>
              </a:rPr>
              <a:t>1, </a:t>
            </a:r>
            <a:r>
              <a:rPr lang="ko-KR" altLang="en-US" sz="1200" b="1" dirty="0" err="1">
                <a:latin typeface="+mn-ea"/>
              </a:rPr>
              <a:t>최상단</a:t>
            </a:r>
            <a:r>
              <a:rPr lang="ko-KR" altLang="en-US" sz="1200" b="1" dirty="0">
                <a:latin typeface="+mn-ea"/>
              </a:rPr>
              <a:t> 우측이 </a:t>
            </a:r>
            <a:r>
              <a:rPr lang="en-US" altLang="ko-KR" sz="1200" b="1" dirty="0">
                <a:latin typeface="+mn-ea"/>
              </a:rPr>
              <a:t>2,  </a:t>
            </a:r>
            <a:r>
              <a:rPr lang="ko-KR" altLang="en-US" sz="1200" b="1" dirty="0">
                <a:latin typeface="+mn-ea"/>
              </a:rPr>
              <a:t>아래로 </a:t>
            </a:r>
            <a:r>
              <a:rPr lang="en-US" altLang="ko-KR" sz="1200" b="1" dirty="0">
                <a:latin typeface="+mn-ea"/>
              </a:rPr>
              <a:t>3,4,5,6,7,8,9,10 </a:t>
            </a:r>
            <a:r>
              <a:rPr lang="ko-KR" altLang="en-US" sz="1200" b="1" dirty="0">
                <a:latin typeface="+mn-ea"/>
              </a:rPr>
              <a:t>순으로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증가하고</a:t>
            </a:r>
            <a:r>
              <a:rPr lang="en-US" altLang="ko-KR" sz="1200" b="1" dirty="0">
                <a:latin typeface="+mn-ea"/>
              </a:rPr>
              <a:t>,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</a:t>
            </a:r>
            <a:r>
              <a:rPr lang="ko-KR" altLang="en-US" sz="1200" b="1" dirty="0">
                <a:latin typeface="+mn-ea"/>
              </a:rPr>
              <a:t>그 아래 단 좌측이 </a:t>
            </a:r>
            <a:r>
              <a:rPr lang="en-US" altLang="ko-KR" sz="1200" b="1" dirty="0">
                <a:latin typeface="+mn-ea"/>
              </a:rPr>
              <a:t>11, </a:t>
            </a:r>
            <a:r>
              <a:rPr lang="ko-KR" altLang="en-US" sz="1200" b="1" dirty="0">
                <a:latin typeface="+mn-ea"/>
              </a:rPr>
              <a:t>우측이 </a:t>
            </a:r>
            <a:r>
              <a:rPr lang="en-US" altLang="ko-KR" sz="1200" b="1" dirty="0">
                <a:latin typeface="+mn-ea"/>
              </a:rPr>
              <a:t>12</a:t>
            </a:r>
            <a:r>
              <a:rPr lang="ko-KR" altLang="en-US" sz="1200" b="1" dirty="0">
                <a:latin typeface="+mn-ea"/>
              </a:rPr>
              <a:t>가 되고</a:t>
            </a:r>
            <a:r>
              <a:rPr lang="en-US" altLang="ko-KR" sz="1200" b="1" dirty="0">
                <a:latin typeface="+mn-ea"/>
              </a:rPr>
              <a:t>, 13,14,15,16,17,18 </a:t>
            </a:r>
            <a:r>
              <a:rPr lang="ko-KR" altLang="en-US" sz="1200" b="1" dirty="0">
                <a:latin typeface="+mn-ea"/>
              </a:rPr>
              <a:t>순으로 증가하여</a:t>
            </a:r>
            <a:r>
              <a:rPr lang="en-US" altLang="ko-KR" sz="1200" b="1" dirty="0">
                <a:latin typeface="+mn-ea"/>
              </a:rPr>
              <a:t>,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ko-KR" altLang="en-US" sz="1200" b="1" dirty="0" err="1">
                <a:latin typeface="+mn-ea"/>
              </a:rPr>
              <a:t>최하단</a:t>
            </a:r>
            <a:r>
              <a:rPr lang="ko-KR" altLang="en-US" sz="1200" b="1" dirty="0">
                <a:latin typeface="+mn-ea"/>
              </a:rPr>
              <a:t> 좌측이 </a:t>
            </a:r>
            <a:r>
              <a:rPr lang="en-US" altLang="ko-KR" sz="1200" b="1" dirty="0">
                <a:latin typeface="+mn-ea"/>
              </a:rPr>
              <a:t>19, </a:t>
            </a:r>
            <a:r>
              <a:rPr lang="ko-KR" altLang="en-US" sz="1200" b="1" dirty="0" err="1">
                <a:latin typeface="+mn-ea"/>
              </a:rPr>
              <a:t>최하단</a:t>
            </a:r>
            <a:r>
              <a:rPr lang="ko-KR" altLang="en-US" sz="1200" b="1" dirty="0">
                <a:latin typeface="+mn-ea"/>
              </a:rPr>
              <a:t> 우측이 </a:t>
            </a:r>
            <a:r>
              <a:rPr lang="en-US" altLang="ko-KR" sz="1200" b="1" dirty="0">
                <a:latin typeface="+mn-ea"/>
              </a:rPr>
              <a:t>20</a:t>
            </a:r>
            <a:r>
              <a:rPr lang="ko-KR" altLang="en-US" sz="1200" b="1" dirty="0">
                <a:latin typeface="+mn-ea"/>
              </a:rPr>
              <a:t>이 된다</a:t>
            </a:r>
            <a:r>
              <a:rPr lang="en-US" altLang="ko-KR" sz="1200" b="1" dirty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</a:t>
            </a:r>
            <a:r>
              <a:rPr lang="ko-KR" altLang="en-US" sz="1200" b="1" dirty="0">
                <a:latin typeface="+mn-ea"/>
              </a:rPr>
              <a:t>확장보드가 하나 더 연결 되면</a:t>
            </a:r>
            <a:r>
              <a:rPr lang="en-US" altLang="ko-KR" sz="1200" b="1" dirty="0">
                <a:latin typeface="+mn-ea"/>
              </a:rPr>
              <a:t>,  </a:t>
            </a:r>
            <a:r>
              <a:rPr lang="ko-KR" altLang="en-US" sz="1200" b="1" dirty="0">
                <a:latin typeface="+mn-ea"/>
              </a:rPr>
              <a:t>연결한 보드의 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</a:t>
            </a:r>
            <a:r>
              <a:rPr lang="ko-KR" altLang="en-US" sz="1200" b="1" dirty="0" err="1">
                <a:latin typeface="+mn-ea"/>
              </a:rPr>
              <a:t>최상단</a:t>
            </a:r>
            <a:r>
              <a:rPr lang="ko-KR" altLang="en-US" sz="1200" b="1" dirty="0">
                <a:latin typeface="+mn-ea"/>
              </a:rPr>
              <a:t> 좌측이 </a:t>
            </a:r>
            <a:r>
              <a:rPr lang="en-US" altLang="ko-KR" sz="1200" b="1" dirty="0">
                <a:latin typeface="+mn-ea"/>
              </a:rPr>
              <a:t>21, </a:t>
            </a:r>
            <a:r>
              <a:rPr lang="ko-KR" altLang="en-US" sz="1200" b="1" dirty="0" err="1">
                <a:latin typeface="+mn-ea"/>
              </a:rPr>
              <a:t>최상단</a:t>
            </a:r>
            <a:r>
              <a:rPr lang="ko-KR" altLang="en-US" sz="1200" b="1" dirty="0">
                <a:latin typeface="+mn-ea"/>
              </a:rPr>
              <a:t> 우측이 </a:t>
            </a:r>
            <a:r>
              <a:rPr lang="en-US" altLang="ko-KR" sz="1200" b="1" dirty="0">
                <a:latin typeface="+mn-ea"/>
              </a:rPr>
              <a:t>22</a:t>
            </a:r>
            <a:r>
              <a:rPr lang="ko-KR" altLang="en-US" sz="1200" b="1" dirty="0">
                <a:latin typeface="+mn-ea"/>
              </a:rPr>
              <a:t>순으로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차례로 증가하게 된다</a:t>
            </a:r>
            <a:r>
              <a:rPr lang="en-US" altLang="ko-KR" sz="1200" b="1" dirty="0">
                <a:latin typeface="+mn-ea"/>
              </a:rPr>
              <a:t>.</a:t>
            </a:r>
          </a:p>
          <a:p>
            <a:pPr marL="0" indent="0">
              <a:buNone/>
            </a:pP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2) BLF Key</a:t>
            </a:r>
            <a:r>
              <a:rPr lang="ko-KR" altLang="en-US" sz="1200" b="1" dirty="0">
                <a:latin typeface="+mn-ea"/>
              </a:rPr>
              <a:t>의 색깔 표시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</a:t>
            </a:r>
            <a:r>
              <a:rPr lang="ko-KR" altLang="en-US" sz="1200" b="1" dirty="0">
                <a:latin typeface="+mn-ea"/>
              </a:rPr>
              <a:t>해당 키에 전화번호</a:t>
            </a:r>
            <a:r>
              <a:rPr lang="en-US" altLang="ko-KR" sz="1200" b="1" dirty="0">
                <a:latin typeface="+mn-ea"/>
              </a:rPr>
              <a:t>/</a:t>
            </a:r>
            <a:r>
              <a:rPr lang="ko-KR" altLang="en-US" sz="1200" b="1" dirty="0">
                <a:latin typeface="+mn-ea"/>
              </a:rPr>
              <a:t>내선번호 설정 및 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서버에 비서서비스가 정상 등록 완료 되면</a:t>
            </a:r>
            <a:r>
              <a:rPr lang="en-US" altLang="ko-KR" sz="1200" b="1" dirty="0">
                <a:latin typeface="+mn-ea"/>
              </a:rPr>
              <a:t>,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</a:t>
            </a:r>
            <a:r>
              <a:rPr lang="ko-KR" altLang="en-US" sz="1200" b="1" dirty="0">
                <a:latin typeface="+mn-ea"/>
              </a:rPr>
              <a:t>단말 재시작 후 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키의 색깔은 아래와 같이 변경된다</a:t>
            </a:r>
            <a:r>
              <a:rPr lang="en-US" altLang="ko-KR" sz="1200" b="1" dirty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- </a:t>
            </a:r>
            <a:r>
              <a:rPr lang="ko-KR" altLang="en-US" sz="1200" b="1" dirty="0">
                <a:latin typeface="+mn-ea"/>
              </a:rPr>
              <a:t>청색 점등 </a:t>
            </a:r>
            <a:r>
              <a:rPr lang="en-US" altLang="ko-KR" sz="1200" b="1" dirty="0">
                <a:latin typeface="+mn-ea"/>
              </a:rPr>
              <a:t>: </a:t>
            </a:r>
            <a:r>
              <a:rPr lang="ko-KR" altLang="en-US" sz="1200" b="1" dirty="0">
                <a:latin typeface="+mn-ea"/>
              </a:rPr>
              <a:t>대기상태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- </a:t>
            </a:r>
            <a:r>
              <a:rPr lang="ko-KR" altLang="en-US" sz="1200" b="1" dirty="0">
                <a:latin typeface="+mn-ea"/>
              </a:rPr>
              <a:t>적색 점멸</a:t>
            </a:r>
            <a:r>
              <a:rPr lang="en-US" altLang="ko-KR" sz="1200" b="1" dirty="0">
                <a:latin typeface="+mn-ea"/>
              </a:rPr>
              <a:t>: </a:t>
            </a:r>
            <a:r>
              <a:rPr lang="ko-KR" altLang="en-US" sz="1200" b="1" dirty="0">
                <a:latin typeface="+mn-ea"/>
              </a:rPr>
              <a:t>해당 번호로 전화가 착신 중 </a:t>
            </a:r>
            <a:r>
              <a:rPr lang="en-US" altLang="ko-KR" sz="1200" b="1" dirty="0">
                <a:latin typeface="+mn-ea"/>
              </a:rPr>
              <a:t>(</a:t>
            </a:r>
            <a:r>
              <a:rPr lang="ko-KR" altLang="en-US" sz="1200" b="1" dirty="0">
                <a:latin typeface="+mn-ea"/>
              </a:rPr>
              <a:t>깜박임</a:t>
            </a:r>
            <a:r>
              <a:rPr lang="en-US" altLang="ko-KR" sz="1200" b="1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- </a:t>
            </a:r>
            <a:r>
              <a:rPr lang="ko-KR" altLang="en-US" sz="1200" b="1" dirty="0">
                <a:latin typeface="+mn-ea"/>
              </a:rPr>
              <a:t>적색 점등</a:t>
            </a:r>
            <a:r>
              <a:rPr lang="en-US" altLang="ko-KR" sz="1200" b="1" dirty="0">
                <a:latin typeface="+mn-ea"/>
              </a:rPr>
              <a:t>: </a:t>
            </a:r>
            <a:r>
              <a:rPr lang="ko-KR" altLang="en-US" sz="1200" b="1" dirty="0" err="1">
                <a:latin typeface="+mn-ea"/>
              </a:rPr>
              <a:t>사용중</a:t>
            </a:r>
            <a:r>
              <a:rPr lang="en-US" altLang="ko-KR" sz="1200" b="1" dirty="0">
                <a:latin typeface="+mn-ea"/>
              </a:rPr>
              <a:t>(</a:t>
            </a:r>
            <a:r>
              <a:rPr lang="ko-KR" altLang="en-US" sz="1200" b="1" dirty="0" err="1">
                <a:latin typeface="+mn-ea"/>
              </a:rPr>
              <a:t>통화중</a:t>
            </a:r>
            <a:r>
              <a:rPr lang="en-US" altLang="ko-KR" sz="1200" b="1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* </a:t>
            </a:r>
            <a:r>
              <a:rPr lang="ko-KR" altLang="en-US" sz="1200" b="1" dirty="0">
                <a:latin typeface="+mn-ea"/>
              </a:rPr>
              <a:t>단말 재부팅 후 번호가 청색으로 점등되지 않을 경우 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ko-KR" altLang="en-US" sz="1200" b="1" dirty="0">
                <a:latin typeface="+mn-ea"/>
              </a:rPr>
              <a:t>     </a:t>
            </a:r>
            <a:r>
              <a:rPr lang="en-US" altLang="ko-KR" sz="1200" b="1" dirty="0">
                <a:latin typeface="+mn-ea"/>
              </a:rPr>
              <a:t>1) </a:t>
            </a:r>
            <a:r>
              <a:rPr lang="ko-KR" altLang="en-US" sz="1200" b="1" dirty="0">
                <a:latin typeface="+mn-ea"/>
              </a:rPr>
              <a:t>서버에 비서서비스가 정상적으로 등록 완료 되었는지</a:t>
            </a:r>
            <a:r>
              <a:rPr lang="en-US" altLang="ko-KR" sz="1200" b="1" dirty="0">
                <a:latin typeface="+mn-ea"/>
              </a:rPr>
              <a:t>?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 2) </a:t>
            </a:r>
            <a:r>
              <a:rPr lang="ko-KR" altLang="en-US" sz="1200" b="1" dirty="0">
                <a:latin typeface="+mn-ea"/>
              </a:rPr>
              <a:t>단말의 </a:t>
            </a:r>
            <a:r>
              <a:rPr lang="en-US" altLang="ko-KR" sz="1200" b="1" dirty="0">
                <a:latin typeface="+mn-ea"/>
              </a:rPr>
              <a:t>BLF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en-US" altLang="ko-KR" sz="1200" b="1" dirty="0">
                <a:latin typeface="+mn-ea"/>
              </a:rPr>
              <a:t>Key</a:t>
            </a:r>
            <a:r>
              <a:rPr lang="ko-KR" altLang="en-US" sz="1200" b="1" dirty="0">
                <a:latin typeface="+mn-ea"/>
              </a:rPr>
              <a:t>에서 전화번호 설정이 정확한지</a:t>
            </a:r>
            <a:r>
              <a:rPr lang="en-US" altLang="ko-KR" sz="1200" b="1" dirty="0">
                <a:latin typeface="+mn-ea"/>
              </a:rPr>
              <a:t>? </a:t>
            </a:r>
            <a:r>
              <a:rPr lang="ko-KR" altLang="en-US" sz="1200" b="1" dirty="0">
                <a:latin typeface="+mn-ea"/>
              </a:rPr>
              <a:t>확인 필요</a:t>
            </a:r>
            <a:r>
              <a:rPr lang="en-US" altLang="ko-KR" sz="1200" b="1" dirty="0">
                <a:latin typeface="+mn-ea"/>
              </a:rPr>
              <a:t> </a:t>
            </a:r>
          </a:p>
          <a:p>
            <a:pPr marL="0" indent="0">
              <a:buNone/>
            </a:pP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3) BLF Key</a:t>
            </a:r>
            <a:r>
              <a:rPr lang="ko-KR" altLang="en-US" sz="1200" b="1" dirty="0">
                <a:latin typeface="+mn-ea"/>
              </a:rPr>
              <a:t> 사용법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</a:t>
            </a:r>
            <a:r>
              <a:rPr lang="ko-KR" altLang="en-US" sz="1200" b="1" dirty="0">
                <a:latin typeface="+mn-ea"/>
              </a:rPr>
              <a:t>적색 점멸로 착신 중일 때</a:t>
            </a:r>
            <a:r>
              <a:rPr lang="en-US" altLang="ko-KR" sz="1200" b="1" dirty="0">
                <a:latin typeface="+mn-ea"/>
              </a:rPr>
              <a:t>,  </a:t>
            </a:r>
            <a:r>
              <a:rPr lang="ko-KR" altLang="en-US" sz="1200" b="1" dirty="0">
                <a:latin typeface="+mn-ea"/>
              </a:rPr>
              <a:t>해당 키를 누르면 해당 전화를 당겨 받음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</a:t>
            </a:r>
            <a:r>
              <a:rPr lang="ko-KR" altLang="en-US" sz="1200" b="1" dirty="0">
                <a:latin typeface="+mn-ea"/>
              </a:rPr>
              <a:t>청색 점등으로 대기 상태일 때</a:t>
            </a:r>
            <a:r>
              <a:rPr lang="en-US" altLang="ko-KR" sz="1200" b="1" dirty="0">
                <a:latin typeface="+mn-ea"/>
              </a:rPr>
              <a:t>, </a:t>
            </a:r>
            <a:r>
              <a:rPr lang="ko-KR" altLang="en-US" sz="1200" b="1" dirty="0">
                <a:latin typeface="+mn-ea"/>
              </a:rPr>
              <a:t>해당 키를 누르면 저장된 번호로 발신함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</a:t>
            </a:r>
            <a:r>
              <a:rPr lang="ko-KR" altLang="en-US" sz="1200" b="1" dirty="0">
                <a:latin typeface="+mn-ea"/>
              </a:rPr>
              <a:t>적색 점등으로 사용 중일 때</a:t>
            </a:r>
            <a:r>
              <a:rPr lang="en-US" altLang="ko-KR" sz="1200" b="1" dirty="0">
                <a:latin typeface="+mn-ea"/>
              </a:rPr>
              <a:t>,</a:t>
            </a:r>
            <a:r>
              <a:rPr lang="ko-KR" altLang="en-US" sz="1200" b="1" dirty="0">
                <a:latin typeface="+mn-ea"/>
              </a:rPr>
              <a:t> 해당 키 사용 불가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endParaRPr lang="en-US" altLang="ko-KR" sz="1200" b="1" dirty="0">
              <a:latin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452733" y="6525641"/>
            <a:ext cx="727075" cy="3079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대외비</a:t>
            </a:r>
          </a:p>
        </p:txBody>
      </p:sp>
    </p:spTree>
    <p:extLst>
      <p:ext uri="{BB962C8B-B14F-4D97-AF65-F5344CB8AC3E}">
        <p14:creationId xmlns:p14="http://schemas.microsoft.com/office/powerpoint/2010/main" val="3338982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직사각형 80"/>
          <p:cNvSpPr/>
          <p:nvPr/>
        </p:nvSpPr>
        <p:spPr>
          <a:xfrm>
            <a:off x="0" y="1"/>
            <a:ext cx="12192000" cy="10440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87A3-0B06-4204-9F3C-9AA812DCFA3A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65204" y="82316"/>
            <a:ext cx="1414806" cy="301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기업용 인터넷 전화기</a:t>
            </a:r>
            <a:endParaRPr lang="ko-KR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-19640" y="308827"/>
            <a:ext cx="10515600" cy="73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300" b="1" dirty="0"/>
              <a:t>BLF Key </a:t>
            </a:r>
            <a:r>
              <a:rPr lang="ko-KR" altLang="en-US" sz="3300" b="1" dirty="0"/>
              <a:t>변경방법 </a:t>
            </a:r>
            <a:r>
              <a:rPr lang="en-US" altLang="ko-KR" sz="3300" b="1" dirty="0"/>
              <a:t>(LCD)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452733" y="6525641"/>
            <a:ext cx="727075" cy="3079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대외비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8DDA1BA-341D-4A41-9C2B-52E32B35F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13" y="2884829"/>
            <a:ext cx="2400000" cy="1800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8822A49-7803-434F-9ADD-04C829491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809" y="2884829"/>
            <a:ext cx="2400000" cy="1800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D6CF0FB-6A14-404E-B884-C3AE9B68E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245" y="2884829"/>
            <a:ext cx="2400000" cy="1800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2C76427-58A7-4473-862B-309F58573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5527" y="2884829"/>
            <a:ext cx="2400000" cy="1800000"/>
          </a:xfrm>
          <a:prstGeom prst="rect">
            <a:avLst/>
          </a:prstGeom>
        </p:spPr>
      </p:pic>
      <p:sp>
        <p:nvSpPr>
          <p:cNvPr id="34" name="내용 개체 틀 5">
            <a:extLst>
              <a:ext uri="{FF2B5EF4-FFF2-40B4-BE49-F238E27FC236}">
                <a16:creationId xmlns:a16="http://schemas.microsoft.com/office/drawing/2014/main" id="{BB55E9DD-D352-43A1-B4A6-6AEE689DBF6C}"/>
              </a:ext>
            </a:extLst>
          </p:cNvPr>
          <p:cNvSpPr txBox="1">
            <a:spLocks/>
          </p:cNvSpPr>
          <p:nvPr/>
        </p:nvSpPr>
        <p:spPr>
          <a:xfrm>
            <a:off x="434126" y="1270529"/>
            <a:ext cx="5432879" cy="143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1) LCD</a:t>
            </a:r>
            <a:r>
              <a:rPr lang="ko-KR" altLang="en-US" sz="1200" b="1" dirty="0">
                <a:latin typeface="+mn-ea"/>
              </a:rPr>
              <a:t> 메뉴에서 </a:t>
            </a:r>
            <a:r>
              <a:rPr lang="en-US" altLang="ko-KR" sz="1200" b="1" dirty="0">
                <a:latin typeface="+mn-ea"/>
              </a:rPr>
              <a:t>BLF Key</a:t>
            </a:r>
            <a:r>
              <a:rPr lang="ko-KR" altLang="en-US" sz="1200" b="1" dirty="0">
                <a:latin typeface="+mn-ea"/>
              </a:rPr>
              <a:t> 메뉴로 들어가서 설정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Menu -&gt; 3. </a:t>
            </a:r>
            <a:r>
              <a:rPr lang="ko-KR" altLang="en-US" sz="1200" b="1" dirty="0">
                <a:latin typeface="+mn-ea"/>
              </a:rPr>
              <a:t>환경설정 </a:t>
            </a:r>
            <a:r>
              <a:rPr lang="en-US" altLang="ko-KR" sz="1200" b="1" dirty="0">
                <a:latin typeface="+mn-ea"/>
              </a:rPr>
              <a:t>-&gt; 7. BLF -&gt; 2. BLF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en-US" altLang="ko-KR" sz="1200" b="1" dirty="0">
                <a:latin typeface="+mn-ea"/>
              </a:rPr>
              <a:t>Key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</a:t>
            </a:r>
            <a:r>
              <a:rPr lang="ko-KR" altLang="en-US" sz="1200" b="1" dirty="0">
                <a:latin typeface="+mn-ea"/>
              </a:rPr>
              <a:t>최상위 </a:t>
            </a:r>
            <a:r>
              <a:rPr lang="en-US" altLang="ko-KR" sz="1200" b="1" dirty="0">
                <a:latin typeface="+mn-ea"/>
              </a:rPr>
              <a:t>BLF Key</a:t>
            </a:r>
            <a:r>
              <a:rPr lang="ko-KR" altLang="en-US" sz="1200" b="1" dirty="0">
                <a:latin typeface="+mn-ea"/>
              </a:rPr>
              <a:t>에서 원하는 번호를 설정하고 </a:t>
            </a:r>
            <a:r>
              <a:rPr lang="en-US" altLang="ko-KR" sz="1200" b="1" dirty="0">
                <a:latin typeface="+mn-ea"/>
              </a:rPr>
              <a:t>(</a:t>
            </a:r>
            <a:r>
              <a:rPr lang="ko-KR" altLang="en-US" sz="1200" b="1" dirty="0">
                <a:latin typeface="+mn-ea"/>
              </a:rPr>
              <a:t>좌</a:t>
            </a:r>
            <a:r>
              <a:rPr lang="en-US" altLang="ko-KR" sz="1200" b="1" dirty="0">
                <a:latin typeface="+mn-ea"/>
              </a:rPr>
              <a:t>/</a:t>
            </a:r>
            <a:r>
              <a:rPr lang="ko-KR" altLang="en-US" sz="1200" b="1" dirty="0">
                <a:latin typeface="+mn-ea"/>
              </a:rPr>
              <a:t>우 방향키로 번호 변경</a:t>
            </a:r>
            <a:r>
              <a:rPr lang="en-US" altLang="ko-KR" sz="1200" b="1" dirty="0">
                <a:latin typeface="+mn-ea"/>
              </a:rPr>
              <a:t>), 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</a:t>
            </a:r>
            <a:r>
              <a:rPr lang="ko-KR" altLang="en-US" sz="1200" b="1" dirty="0">
                <a:latin typeface="+mn-ea"/>
              </a:rPr>
              <a:t>기존의 전화번호와 내선번호를 지우고</a:t>
            </a:r>
            <a:r>
              <a:rPr lang="en-US" altLang="ko-KR" sz="1200" b="1" dirty="0">
                <a:latin typeface="+mn-ea"/>
              </a:rPr>
              <a:t>, </a:t>
            </a:r>
            <a:r>
              <a:rPr lang="ko-KR" altLang="en-US" sz="1200" b="1" dirty="0">
                <a:latin typeface="+mn-ea"/>
              </a:rPr>
              <a:t>다시 설정하면 됨</a:t>
            </a:r>
            <a:r>
              <a:rPr lang="en-US" altLang="ko-KR" sz="1200" b="1" dirty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</a:t>
            </a:r>
          </a:p>
        </p:txBody>
      </p:sp>
      <p:sp>
        <p:nvSpPr>
          <p:cNvPr id="15" name="내용 개체 틀 5">
            <a:extLst>
              <a:ext uri="{FF2B5EF4-FFF2-40B4-BE49-F238E27FC236}">
                <a16:creationId xmlns:a16="http://schemas.microsoft.com/office/drawing/2014/main" id="{7F166F75-09B0-431B-9D4D-7F9A4805355B}"/>
              </a:ext>
            </a:extLst>
          </p:cNvPr>
          <p:cNvSpPr txBox="1">
            <a:spLocks/>
          </p:cNvSpPr>
          <p:nvPr/>
        </p:nvSpPr>
        <p:spPr>
          <a:xfrm>
            <a:off x="538369" y="4922057"/>
            <a:ext cx="5432879" cy="143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2) BLF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en-US" altLang="ko-KR" sz="1200" b="1" dirty="0">
                <a:latin typeface="+mn-ea"/>
              </a:rPr>
              <a:t>Key </a:t>
            </a:r>
            <a:r>
              <a:rPr lang="ko-KR" altLang="en-US" sz="1200" b="1" dirty="0">
                <a:latin typeface="+mn-ea"/>
              </a:rPr>
              <a:t>변경 후</a:t>
            </a:r>
            <a:r>
              <a:rPr lang="en-US" altLang="ko-KR" sz="1200" b="1" dirty="0">
                <a:latin typeface="+mn-ea"/>
              </a:rPr>
              <a:t>, </a:t>
            </a:r>
            <a:r>
              <a:rPr lang="ko-KR" altLang="en-US" sz="1200" b="1" dirty="0">
                <a:latin typeface="+mn-ea"/>
              </a:rPr>
              <a:t>재 부팅해야 함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Menu -&gt; 3. </a:t>
            </a:r>
            <a:r>
              <a:rPr lang="ko-KR" altLang="en-US" sz="1200" b="1" dirty="0">
                <a:latin typeface="+mn-ea"/>
              </a:rPr>
              <a:t>환경설정 </a:t>
            </a:r>
            <a:r>
              <a:rPr lang="en-US" altLang="ko-KR" sz="1200" b="1" dirty="0">
                <a:latin typeface="+mn-ea"/>
              </a:rPr>
              <a:t>-&gt; 6. </a:t>
            </a:r>
            <a:r>
              <a:rPr lang="ko-KR" altLang="en-US" sz="1200" b="1" dirty="0">
                <a:latin typeface="+mn-ea"/>
              </a:rPr>
              <a:t>재시작 </a:t>
            </a:r>
            <a:r>
              <a:rPr lang="en-US" altLang="ko-KR" sz="1200" b="1" dirty="0">
                <a:latin typeface="+mn-ea"/>
              </a:rPr>
              <a:t>-&gt; OK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BC0DBB9-78A6-47F3-A988-83785F9384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27" y="2884829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05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직사각형 80"/>
          <p:cNvSpPr/>
          <p:nvPr/>
        </p:nvSpPr>
        <p:spPr>
          <a:xfrm>
            <a:off x="0" y="1"/>
            <a:ext cx="12192000" cy="10440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87A3-0B06-4204-9F3C-9AA812DCFA3A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65204" y="82316"/>
            <a:ext cx="1414806" cy="301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기업용 인터넷 전화기</a:t>
            </a:r>
            <a:endParaRPr lang="ko-KR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-19640" y="308827"/>
            <a:ext cx="10515600" cy="73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300" b="1" dirty="0"/>
              <a:t>BLF Key </a:t>
            </a:r>
            <a:r>
              <a:rPr lang="ko-KR" altLang="en-US" sz="3300" b="1" dirty="0"/>
              <a:t>설정방법 </a:t>
            </a:r>
            <a:r>
              <a:rPr lang="en-US" altLang="ko-KR" sz="3300" b="1" dirty="0"/>
              <a:t>(WEB)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34" name="내용 개체 틀 5">
            <a:extLst>
              <a:ext uri="{FF2B5EF4-FFF2-40B4-BE49-F238E27FC236}">
                <a16:creationId xmlns:a16="http://schemas.microsoft.com/office/drawing/2014/main" id="{BB55E9DD-D352-43A1-B4A6-6AEE689DBF6C}"/>
              </a:ext>
            </a:extLst>
          </p:cNvPr>
          <p:cNvSpPr txBox="1">
            <a:spLocks/>
          </p:cNvSpPr>
          <p:nvPr/>
        </p:nvSpPr>
        <p:spPr>
          <a:xfrm>
            <a:off x="434126" y="1044018"/>
            <a:ext cx="6198168" cy="581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arenR"/>
            </a:pPr>
            <a:r>
              <a:rPr lang="en-US" altLang="ko-KR" sz="1200" b="1" dirty="0">
                <a:latin typeface="+mn-ea"/>
              </a:rPr>
              <a:t>WEB </a:t>
            </a:r>
            <a:r>
              <a:rPr lang="ko-KR" altLang="en-US" sz="1200" b="1" dirty="0">
                <a:latin typeface="+mn-ea"/>
              </a:rPr>
              <a:t>에 접속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1. </a:t>
            </a:r>
            <a:r>
              <a:rPr lang="ko-KR" altLang="en-US" sz="1200" b="1" dirty="0">
                <a:latin typeface="+mn-ea"/>
              </a:rPr>
              <a:t>대기 상태에서 </a:t>
            </a:r>
            <a:r>
              <a:rPr lang="en-US" altLang="ko-KR" sz="1200" b="1" dirty="0">
                <a:latin typeface="+mn-ea"/>
              </a:rPr>
              <a:t>***773 </a:t>
            </a:r>
            <a:r>
              <a:rPr lang="ko-KR" altLang="en-US" sz="1200" b="1" dirty="0">
                <a:latin typeface="+mn-ea"/>
              </a:rPr>
              <a:t>입력한다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en-US" altLang="ko-KR" sz="1200" dirty="0">
                <a:latin typeface="+mj-ea"/>
              </a:rPr>
              <a:t>(</a:t>
            </a:r>
            <a:r>
              <a:rPr lang="ko-KR" altLang="en-US" sz="1200" dirty="0">
                <a:latin typeface="+mj-ea"/>
              </a:rPr>
              <a:t>이후 </a:t>
            </a:r>
            <a:r>
              <a:rPr lang="en-US" altLang="ko-KR" sz="1200" dirty="0">
                <a:latin typeface="+mj-ea"/>
              </a:rPr>
              <a:t>20</a:t>
            </a:r>
            <a:r>
              <a:rPr lang="ko-KR" altLang="en-US" sz="1200" dirty="0">
                <a:latin typeface="+mj-ea"/>
              </a:rPr>
              <a:t>분 동안만 접속 가능함</a:t>
            </a:r>
            <a:r>
              <a:rPr lang="en-US" altLang="ko-KR" sz="1200" dirty="0">
                <a:latin typeface="+mj-ea"/>
              </a:rPr>
              <a:t>)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-&gt; “</a:t>
            </a:r>
            <a:r>
              <a:rPr lang="ko-KR" altLang="en-US" sz="1200" b="1" dirty="0">
                <a:latin typeface="+mn-ea"/>
              </a:rPr>
              <a:t>웹페이지 접속을 허용합니다</a:t>
            </a:r>
            <a:r>
              <a:rPr lang="en-US" altLang="ko-KR" sz="1200" b="1" dirty="0">
                <a:latin typeface="+mn-ea"/>
              </a:rPr>
              <a:t>.” </a:t>
            </a:r>
            <a:r>
              <a:rPr lang="ko-KR" altLang="en-US" sz="1200" b="1" dirty="0">
                <a:latin typeface="+mn-ea"/>
              </a:rPr>
              <a:t>라는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팝업 메시지가 </a:t>
            </a:r>
            <a:r>
              <a:rPr lang="en-US" altLang="ko-KR" sz="1200" b="1" dirty="0">
                <a:latin typeface="+mn-ea"/>
              </a:rPr>
              <a:t>LCD </a:t>
            </a:r>
            <a:r>
              <a:rPr lang="ko-KR" altLang="en-US" sz="1200" b="1" dirty="0">
                <a:latin typeface="+mn-ea"/>
              </a:rPr>
              <a:t>창에 표시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2. </a:t>
            </a:r>
            <a:r>
              <a:rPr lang="ko-KR" altLang="en-US" sz="1200" b="1" dirty="0">
                <a:latin typeface="+mn-ea"/>
              </a:rPr>
              <a:t>대기상태에서 </a:t>
            </a:r>
            <a:r>
              <a:rPr lang="en-US" altLang="ko-KR" sz="1200" b="1" dirty="0">
                <a:latin typeface="+mn-ea"/>
              </a:rPr>
              <a:t>OK </a:t>
            </a:r>
            <a:r>
              <a:rPr lang="ko-KR" altLang="en-US" sz="1200" b="1" dirty="0">
                <a:latin typeface="+mn-ea"/>
              </a:rPr>
              <a:t>버튼 눌러서</a:t>
            </a:r>
            <a:r>
              <a:rPr lang="en-US" altLang="ko-KR" sz="1200" b="1" dirty="0">
                <a:latin typeface="+mn-ea"/>
              </a:rPr>
              <a:t>, P1100</a:t>
            </a:r>
            <a:r>
              <a:rPr lang="ko-KR" altLang="en-US" sz="1200" b="1" dirty="0">
                <a:latin typeface="+mn-ea"/>
              </a:rPr>
              <a:t>의 </a:t>
            </a:r>
            <a:r>
              <a:rPr lang="en-US" altLang="ko-KR" sz="1200" b="1" dirty="0">
                <a:latin typeface="+mn-ea"/>
              </a:rPr>
              <a:t>IP </a:t>
            </a:r>
            <a:r>
              <a:rPr lang="ko-KR" altLang="en-US" sz="1200" b="1" dirty="0">
                <a:latin typeface="+mn-ea"/>
              </a:rPr>
              <a:t>주소 확인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-&gt; </a:t>
            </a:r>
            <a:r>
              <a:rPr lang="ko-KR" altLang="en-US" sz="1200" b="1" dirty="0">
                <a:latin typeface="+mn-ea"/>
              </a:rPr>
              <a:t>인터넷 포트 상태가 표시되며</a:t>
            </a:r>
            <a:r>
              <a:rPr lang="en-US" altLang="ko-KR" sz="1200" b="1" dirty="0">
                <a:latin typeface="+mn-ea"/>
              </a:rPr>
              <a:t>, </a:t>
            </a:r>
            <a:r>
              <a:rPr lang="ko-KR" altLang="en-US" sz="1200" b="1" dirty="0">
                <a:latin typeface="+mn-ea"/>
              </a:rPr>
              <a:t>두번째 줄에 </a:t>
            </a:r>
            <a:r>
              <a:rPr lang="en-US" altLang="ko-KR" sz="1200" b="1" dirty="0">
                <a:latin typeface="+mn-ea"/>
              </a:rPr>
              <a:t>IP </a:t>
            </a:r>
            <a:r>
              <a:rPr lang="ko-KR" altLang="en-US" sz="1200" b="1" dirty="0">
                <a:latin typeface="+mn-ea"/>
              </a:rPr>
              <a:t>주소 표시</a:t>
            </a:r>
            <a:r>
              <a:rPr lang="en-US" altLang="ko-KR" sz="1200" b="1" dirty="0">
                <a:latin typeface="+mn-ea"/>
              </a:rPr>
              <a:t>    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3. PC</a:t>
            </a:r>
            <a:r>
              <a:rPr lang="ko-KR" altLang="en-US" sz="1200" b="1" dirty="0">
                <a:latin typeface="+mn-ea"/>
              </a:rPr>
              <a:t>의 웹 브라우저 띄우고</a:t>
            </a:r>
            <a:r>
              <a:rPr lang="en-US" altLang="ko-KR" sz="1200" b="1" dirty="0">
                <a:latin typeface="+mn-ea"/>
              </a:rPr>
              <a:t>, </a:t>
            </a:r>
            <a:r>
              <a:rPr lang="ko-KR" altLang="en-US" sz="1200" b="1" dirty="0">
                <a:latin typeface="+mn-ea"/>
              </a:rPr>
              <a:t>주소창에 </a:t>
            </a:r>
            <a:r>
              <a:rPr lang="en-US" altLang="ko-KR" sz="1200" b="1" dirty="0">
                <a:latin typeface="+mn-ea"/>
                <a:hlinkClick r:id="rId2"/>
              </a:rPr>
              <a:t>http://P1100</a:t>
            </a:r>
            <a:r>
              <a:rPr lang="ko-KR" altLang="en-US" sz="1200" b="1" dirty="0">
                <a:latin typeface="+mn-ea"/>
                <a:hlinkClick r:id="rId2"/>
              </a:rPr>
              <a:t>주소</a:t>
            </a:r>
            <a:r>
              <a:rPr lang="en-US" altLang="ko-KR" sz="1200" b="1" dirty="0">
                <a:latin typeface="+mn-ea"/>
                <a:hlinkClick r:id="rId2"/>
              </a:rPr>
              <a:t>:8080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입력</a:t>
            </a:r>
            <a:r>
              <a:rPr lang="en-US" altLang="ko-KR" sz="1200" b="1" dirty="0">
                <a:latin typeface="+mn-ea"/>
              </a:rPr>
              <a:t>. 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			(</a:t>
            </a:r>
            <a:r>
              <a:rPr lang="ko-KR" altLang="en-US" sz="1200" b="1" dirty="0">
                <a:latin typeface="+mn-ea"/>
              </a:rPr>
              <a:t>단</a:t>
            </a:r>
            <a:r>
              <a:rPr lang="en-US" altLang="ko-KR" sz="1200" b="1" dirty="0">
                <a:latin typeface="+mn-ea"/>
              </a:rPr>
              <a:t>, Provisioning </a:t>
            </a:r>
            <a:r>
              <a:rPr lang="ko-KR" altLang="en-US" sz="1200" b="1" dirty="0">
                <a:latin typeface="+mn-ea"/>
              </a:rPr>
              <a:t>이후 변경 될 수 있음</a:t>
            </a:r>
            <a:r>
              <a:rPr lang="en-US" altLang="ko-KR" sz="1200" b="1">
                <a:latin typeface="+mn-ea"/>
              </a:rPr>
              <a:t>)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-&gt; PC</a:t>
            </a:r>
            <a:r>
              <a:rPr lang="ko-KR" altLang="en-US" sz="1200" b="1" dirty="0">
                <a:latin typeface="+mn-ea"/>
              </a:rPr>
              <a:t>의 </a:t>
            </a:r>
            <a:r>
              <a:rPr lang="en-US" altLang="ko-KR" sz="1200" b="1" dirty="0">
                <a:latin typeface="+mn-ea"/>
              </a:rPr>
              <a:t>IP</a:t>
            </a:r>
            <a:r>
              <a:rPr lang="ko-KR" altLang="en-US" sz="1200" b="1" dirty="0">
                <a:latin typeface="+mn-ea"/>
              </a:rPr>
              <a:t>가 </a:t>
            </a:r>
            <a:r>
              <a:rPr lang="en-US" altLang="ko-KR" sz="1200" b="1" dirty="0">
                <a:latin typeface="+mn-ea"/>
              </a:rPr>
              <a:t>P1100</a:t>
            </a:r>
            <a:r>
              <a:rPr lang="ko-KR" altLang="en-US" sz="1200" b="1" dirty="0">
                <a:latin typeface="+mn-ea"/>
              </a:rPr>
              <a:t>의 </a:t>
            </a:r>
            <a:r>
              <a:rPr lang="en-US" altLang="ko-KR" sz="1200" b="1" dirty="0">
                <a:latin typeface="+mn-ea"/>
              </a:rPr>
              <a:t>IP</a:t>
            </a:r>
            <a:r>
              <a:rPr lang="ko-KR" altLang="en-US" sz="1200" b="1" dirty="0">
                <a:latin typeface="+mn-ea"/>
              </a:rPr>
              <a:t>와 동일 대역 이어야 합니다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4. </a:t>
            </a:r>
            <a:r>
              <a:rPr lang="ko-KR" altLang="en-US" sz="1200" b="1" dirty="0">
                <a:latin typeface="+mn-ea"/>
              </a:rPr>
              <a:t>로그인</a:t>
            </a:r>
            <a:r>
              <a:rPr lang="en-US" altLang="ko-KR" sz="1200" b="1" dirty="0">
                <a:latin typeface="+mn-ea"/>
              </a:rPr>
              <a:t> ID: admin / PWD: admin(</a:t>
            </a:r>
            <a:r>
              <a:rPr lang="ko-KR" altLang="en-US" sz="1200" b="1" dirty="0">
                <a:latin typeface="+mn-ea"/>
              </a:rPr>
              <a:t>단</a:t>
            </a:r>
            <a:r>
              <a:rPr lang="en-US" altLang="ko-KR" sz="1200" b="1" dirty="0">
                <a:latin typeface="+mn-ea"/>
              </a:rPr>
              <a:t>, Provisioning </a:t>
            </a:r>
            <a:r>
              <a:rPr lang="ko-KR" altLang="en-US" sz="1200" b="1" dirty="0">
                <a:latin typeface="+mn-ea"/>
              </a:rPr>
              <a:t>이후 변경 될 수 있음</a:t>
            </a:r>
            <a:r>
              <a:rPr lang="en-US" altLang="ko-KR" sz="1200" b="1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2) BLF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config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</a:rPr>
              <a:t> 파일 업로드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</a:rPr>
              <a:t>/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</a:rPr>
              <a:t>다운로드는 아래 페이지 참조하세요</a:t>
            </a:r>
            <a:endParaRPr lang="en-US" altLang="ko-KR" sz="12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3) BLF Setting 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BLF</a:t>
            </a:r>
            <a:r>
              <a:rPr lang="ko-KR" altLang="en-US" sz="1200" b="1" dirty="0">
                <a:latin typeface="+mn-ea"/>
              </a:rPr>
              <a:t> 설정방법</a:t>
            </a:r>
            <a:r>
              <a:rPr lang="en-US" altLang="ko-KR" sz="1200" b="1" dirty="0">
                <a:latin typeface="+mn-ea"/>
              </a:rPr>
              <a:t>(LCD)</a:t>
            </a:r>
            <a:r>
              <a:rPr lang="ko-KR" altLang="en-US" sz="1200" b="1" dirty="0">
                <a:latin typeface="+mn-ea"/>
              </a:rPr>
              <a:t>를 참고하여</a:t>
            </a:r>
            <a:r>
              <a:rPr lang="en-US" altLang="ko-KR" sz="1200" b="1" dirty="0">
                <a:latin typeface="+mn-ea"/>
              </a:rPr>
              <a:t>, BLF</a:t>
            </a:r>
            <a:r>
              <a:rPr lang="ko-KR" altLang="en-US" sz="1200" b="1" dirty="0">
                <a:latin typeface="+mn-ea"/>
              </a:rPr>
              <a:t> 기능설정</a:t>
            </a:r>
            <a:r>
              <a:rPr lang="en-US" altLang="ko-KR" sz="1200" b="1" dirty="0">
                <a:latin typeface="+mn-ea"/>
              </a:rPr>
              <a:t>/</a:t>
            </a:r>
            <a:r>
              <a:rPr lang="ko-KR" altLang="en-US" sz="1200" b="1" dirty="0">
                <a:latin typeface="+mn-ea"/>
              </a:rPr>
              <a:t>대표번호</a:t>
            </a:r>
            <a:r>
              <a:rPr lang="en-US" altLang="ko-KR" sz="1200" b="1" dirty="0">
                <a:latin typeface="+mn-ea"/>
              </a:rPr>
              <a:t>/BLF </a:t>
            </a:r>
            <a:r>
              <a:rPr lang="ko-KR" altLang="en-US" sz="1200" b="1" dirty="0">
                <a:latin typeface="+mn-ea"/>
              </a:rPr>
              <a:t>타입 등 설정함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4) BLF </a:t>
            </a:r>
            <a:r>
              <a:rPr lang="ko-KR" altLang="en-US" sz="1200" b="1" dirty="0">
                <a:latin typeface="+mn-ea"/>
              </a:rPr>
              <a:t>멀티 기능키 설정 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</a:t>
            </a:r>
            <a:r>
              <a:rPr lang="ko-KR" altLang="en-US" sz="1200" b="1" dirty="0">
                <a:latin typeface="+mn-ea"/>
              </a:rPr>
              <a:t>전화 </a:t>
            </a:r>
            <a:r>
              <a:rPr lang="en-US" altLang="ko-KR" sz="1200" b="1" dirty="0">
                <a:latin typeface="+mn-ea"/>
              </a:rPr>
              <a:t>-&gt; </a:t>
            </a:r>
            <a:r>
              <a:rPr lang="ko-KR" altLang="en-US" sz="1200" b="1" dirty="0">
                <a:latin typeface="+mn-ea"/>
              </a:rPr>
              <a:t>멀티기능 키 에서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</a:t>
            </a:r>
            <a:r>
              <a:rPr lang="ko-KR" altLang="en-US" sz="1200" b="1" dirty="0">
                <a:latin typeface="+mn-ea"/>
              </a:rPr>
              <a:t>설정보드를 확장보드</a:t>
            </a:r>
            <a:r>
              <a:rPr lang="en-US" altLang="ko-KR" sz="1200" b="1" dirty="0">
                <a:latin typeface="+mn-ea"/>
              </a:rPr>
              <a:t>1</a:t>
            </a:r>
            <a:r>
              <a:rPr lang="ko-KR" altLang="en-US" sz="1200" b="1" dirty="0">
                <a:latin typeface="+mn-ea"/>
              </a:rPr>
              <a:t>으로 선택한 후</a:t>
            </a:r>
            <a:r>
              <a:rPr lang="en-US" altLang="ko-KR" sz="1200" b="1" dirty="0">
                <a:latin typeface="+mn-ea"/>
              </a:rPr>
              <a:t>,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</a:t>
            </a:r>
            <a:r>
              <a:rPr lang="ko-KR" altLang="en-US" sz="1200" b="1" dirty="0">
                <a:latin typeface="+mn-ea"/>
              </a:rPr>
              <a:t>전화번호</a:t>
            </a:r>
            <a:r>
              <a:rPr lang="en-US" altLang="ko-KR" sz="1200" b="1" dirty="0">
                <a:latin typeface="+mn-ea"/>
              </a:rPr>
              <a:t>/</a:t>
            </a:r>
            <a:r>
              <a:rPr lang="ko-KR" altLang="en-US" sz="1200" b="1" dirty="0">
                <a:latin typeface="+mn-ea"/>
              </a:rPr>
              <a:t>표시이름</a:t>
            </a:r>
            <a:r>
              <a:rPr lang="en-US" altLang="ko-KR" sz="1200" b="1" dirty="0">
                <a:latin typeface="+mn-ea"/>
              </a:rPr>
              <a:t>/</a:t>
            </a:r>
            <a:r>
              <a:rPr lang="ko-KR" altLang="en-US" sz="1200" b="1" dirty="0">
                <a:latin typeface="+mn-ea"/>
              </a:rPr>
              <a:t>내선번호 란에 해당 번호를 입력 후 맨 아래 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</a:rPr>
              <a:t>저장</a:t>
            </a:r>
            <a:r>
              <a:rPr lang="ko-KR" altLang="en-US" sz="1200" b="1" dirty="0">
                <a:latin typeface="+mn-ea"/>
              </a:rPr>
              <a:t> 버튼을 클릭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7) </a:t>
            </a:r>
            <a:r>
              <a:rPr lang="ko-KR" altLang="en-US" sz="1200" b="1" dirty="0">
                <a:latin typeface="+mn-ea"/>
              </a:rPr>
              <a:t>재시작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ko-KR" altLang="en-US" sz="1200" b="1" dirty="0">
                <a:latin typeface="+mn-ea"/>
              </a:rPr>
              <a:t>   재부팅 버튼을 클릭하여 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</a:rPr>
              <a:t>재부팅</a:t>
            </a:r>
            <a:r>
              <a:rPr lang="ko-KR" altLang="en-US" sz="1200" b="1" dirty="0">
                <a:latin typeface="+mn-ea"/>
              </a:rPr>
              <a:t> 함</a:t>
            </a:r>
            <a:r>
              <a:rPr lang="en-US" altLang="ko-KR" sz="1200" b="1" dirty="0">
                <a:latin typeface="+mn-ea"/>
              </a:rPr>
              <a:t>.</a:t>
            </a:r>
            <a:r>
              <a:rPr lang="ko-KR" altLang="en-US" sz="1200" b="1" dirty="0">
                <a:latin typeface="+mn-ea"/>
              </a:rPr>
              <a:t> 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</a:t>
            </a:r>
            <a:r>
              <a:rPr lang="ko-KR" altLang="en-US" sz="1200" b="1" dirty="0">
                <a:latin typeface="+mn-ea"/>
              </a:rPr>
              <a:t>재부팅 이후에는 설정한 번호에 파란색 불이 들어옴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endParaRPr lang="en-US" altLang="ko-KR" sz="1200" b="1" dirty="0">
              <a:latin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452733" y="6525641"/>
            <a:ext cx="727075" cy="3079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대외비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24F0169-CD34-49EB-9FCD-D7FD63400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33" y="136525"/>
            <a:ext cx="4229467" cy="65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2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87A3-0B06-4204-9F3C-9AA812DCFA3A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0" y="1"/>
            <a:ext cx="12192000" cy="10416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65204" y="82316"/>
            <a:ext cx="1414806" cy="301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기업용 인터넷 전화기</a:t>
            </a:r>
            <a:endParaRPr lang="ko-KR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-19640" y="308827"/>
            <a:ext cx="10515600" cy="73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300" b="1" dirty="0"/>
              <a:t>BLF Key </a:t>
            </a:r>
            <a:r>
              <a:rPr lang="ko-KR" altLang="en-US" sz="3300" b="1" dirty="0"/>
              <a:t>설정방법 </a:t>
            </a:r>
            <a:r>
              <a:rPr lang="en-US" altLang="ko-KR" sz="3300" b="1" dirty="0"/>
              <a:t>(WEB)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8174" y="-545260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1452733" y="6525641"/>
            <a:ext cx="727075" cy="3079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대외비</a:t>
            </a:r>
          </a:p>
        </p:txBody>
      </p:sp>
      <p:sp>
        <p:nvSpPr>
          <p:cNvPr id="38" name="내용 개체 틀 5"/>
          <p:cNvSpPr txBox="1">
            <a:spLocks/>
          </p:cNvSpPr>
          <p:nvPr/>
        </p:nvSpPr>
        <p:spPr>
          <a:xfrm>
            <a:off x="395034" y="1215298"/>
            <a:ext cx="4120803" cy="471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800" b="1" dirty="0">
                <a:latin typeface="+mn-ea"/>
              </a:rPr>
              <a:t>BLF </a:t>
            </a:r>
            <a:r>
              <a:rPr lang="ko-KR" altLang="en-US" sz="1800" b="1" dirty="0">
                <a:latin typeface="+mn-ea"/>
              </a:rPr>
              <a:t>설정</a:t>
            </a:r>
          </a:p>
        </p:txBody>
      </p:sp>
      <p:sp>
        <p:nvSpPr>
          <p:cNvPr id="57" name="내용 개체 틀 5"/>
          <p:cNvSpPr txBox="1">
            <a:spLocks/>
          </p:cNvSpPr>
          <p:nvPr/>
        </p:nvSpPr>
        <p:spPr>
          <a:xfrm>
            <a:off x="548755" y="1904039"/>
            <a:ext cx="8838838" cy="626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ko-KR" altLang="en-US" sz="1200" dirty="0">
                <a:latin typeface="+mn-ea"/>
              </a:rPr>
              <a:t>다수의 </a:t>
            </a:r>
            <a:r>
              <a:rPr lang="en-US" altLang="ko-KR" sz="1200" dirty="0">
                <a:latin typeface="+mn-ea"/>
              </a:rPr>
              <a:t>P1100(BLF) </a:t>
            </a:r>
            <a:r>
              <a:rPr lang="ko-KR" altLang="en-US" sz="1200" dirty="0">
                <a:latin typeface="+mn-ea"/>
              </a:rPr>
              <a:t>를 </a:t>
            </a:r>
            <a:r>
              <a:rPr lang="ko-KR" altLang="en-US" sz="1200" dirty="0" err="1">
                <a:latin typeface="+mn-ea"/>
              </a:rPr>
              <a:t>설정시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하나의 </a:t>
            </a:r>
            <a:r>
              <a:rPr lang="en-US" altLang="ko-KR" sz="1200" dirty="0">
                <a:latin typeface="+mn-ea"/>
              </a:rPr>
              <a:t>config </a:t>
            </a:r>
            <a:r>
              <a:rPr lang="ko-KR" altLang="en-US" sz="1200" dirty="0">
                <a:latin typeface="+mn-ea"/>
              </a:rPr>
              <a:t>파일로 웹 에서 업로드 </a:t>
            </a:r>
            <a:r>
              <a:rPr lang="ko-KR" altLang="en-US" sz="1200" dirty="0" err="1">
                <a:latin typeface="+mn-ea"/>
              </a:rPr>
              <a:t>할수</a:t>
            </a:r>
            <a:r>
              <a:rPr lang="ko-KR" altLang="en-US" sz="1200" dirty="0">
                <a:latin typeface="+mn-ea"/>
              </a:rPr>
              <a:t> 있습니다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1200" dirty="0">
                <a:latin typeface="+mn-ea"/>
              </a:rPr>
              <a:t>먼저 전화</a:t>
            </a:r>
            <a:r>
              <a:rPr lang="en-US" altLang="ko-KR" sz="1200" dirty="0">
                <a:latin typeface="+mn-ea"/>
              </a:rPr>
              <a:t>-&gt;</a:t>
            </a:r>
            <a:r>
              <a:rPr lang="ko-KR" altLang="en-US" sz="1200" dirty="0">
                <a:latin typeface="+mn-ea"/>
              </a:rPr>
              <a:t>멀티기능키</a:t>
            </a:r>
            <a:r>
              <a:rPr lang="en-US" altLang="ko-KR" sz="1200" dirty="0">
                <a:latin typeface="+mn-ea"/>
              </a:rPr>
              <a:t>-&gt; BLF</a:t>
            </a:r>
            <a:r>
              <a:rPr lang="ko-KR" altLang="en-US" sz="1200" dirty="0">
                <a:latin typeface="+mn-ea"/>
              </a:rPr>
              <a:t> 업로드</a:t>
            </a:r>
            <a:r>
              <a:rPr lang="en-US" altLang="ko-KR" sz="1200" dirty="0">
                <a:latin typeface="+mn-ea"/>
              </a:rPr>
              <a:t>/</a:t>
            </a:r>
            <a:r>
              <a:rPr lang="ko-KR" altLang="en-US" sz="1200" dirty="0">
                <a:latin typeface="+mn-ea"/>
              </a:rPr>
              <a:t>다운로드 에서 다운로드 </a:t>
            </a:r>
            <a:r>
              <a:rPr lang="en-US" altLang="ko-KR" sz="1200" dirty="0">
                <a:latin typeface="+mn-ea"/>
              </a:rPr>
              <a:t>CSV </a:t>
            </a:r>
            <a:r>
              <a:rPr lang="ko-KR" altLang="en-US" sz="1200" dirty="0">
                <a:latin typeface="+mn-ea"/>
              </a:rPr>
              <a:t>를 눌러 기존의 </a:t>
            </a:r>
            <a:r>
              <a:rPr lang="en-US" altLang="ko-KR" sz="1200" dirty="0">
                <a:latin typeface="+mn-ea"/>
              </a:rPr>
              <a:t>config </a:t>
            </a:r>
            <a:r>
              <a:rPr lang="ko-KR" altLang="en-US" sz="1200" dirty="0">
                <a:latin typeface="+mn-ea"/>
              </a:rPr>
              <a:t>양식을 다운받습니다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buFontTx/>
              <a:buChar char="-"/>
            </a:pPr>
            <a:endParaRPr lang="ko-KR" altLang="en-US" sz="1200" dirty="0">
              <a:latin typeface="+mn-ea"/>
            </a:endParaRPr>
          </a:p>
        </p:txBody>
      </p:sp>
      <p:sp>
        <p:nvSpPr>
          <p:cNvPr id="31" name="내용 개체 틀 5">
            <a:extLst>
              <a:ext uri="{FF2B5EF4-FFF2-40B4-BE49-F238E27FC236}">
                <a16:creationId xmlns:a16="http://schemas.microsoft.com/office/drawing/2014/main" id="{F2C6FF2F-CE81-4592-9191-BDF9001BF31F}"/>
              </a:ext>
            </a:extLst>
          </p:cNvPr>
          <p:cNvSpPr txBox="1">
            <a:spLocks/>
          </p:cNvSpPr>
          <p:nvPr/>
        </p:nvSpPr>
        <p:spPr>
          <a:xfrm>
            <a:off x="395033" y="1593850"/>
            <a:ext cx="4120803" cy="310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200" b="1" dirty="0">
                <a:latin typeface="+mn-ea"/>
              </a:rPr>
              <a:t>WEB </a:t>
            </a:r>
            <a:r>
              <a:rPr lang="ko-KR" altLang="en-US" sz="1200" b="1" dirty="0">
                <a:latin typeface="+mn-ea"/>
              </a:rPr>
              <a:t>에서</a:t>
            </a:r>
            <a:r>
              <a:rPr lang="en-US" altLang="ko-KR" sz="1200" b="1" dirty="0">
                <a:latin typeface="+mn-ea"/>
              </a:rPr>
              <a:t> Config</a:t>
            </a:r>
            <a:r>
              <a:rPr lang="ko-KR" altLang="en-US" sz="1200" b="1" dirty="0">
                <a:latin typeface="+mn-ea"/>
              </a:rPr>
              <a:t> 파일로 </a:t>
            </a:r>
            <a:r>
              <a:rPr lang="en-US" altLang="ko-KR" sz="1200" b="1" dirty="0">
                <a:latin typeface="+mn-ea"/>
              </a:rPr>
              <a:t>BLF </a:t>
            </a:r>
            <a:r>
              <a:rPr lang="ko-KR" altLang="en-US" sz="1200" b="1" dirty="0">
                <a:latin typeface="+mn-ea"/>
              </a:rPr>
              <a:t>값 업로드 방법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0BADCD5-2503-42E6-97F5-F540E8EBB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53" b="55214"/>
          <a:stretch/>
        </p:blipFill>
        <p:spPr>
          <a:xfrm>
            <a:off x="331248" y="4412066"/>
            <a:ext cx="7372928" cy="145593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063E8AD-33DA-4F7E-A864-00F5B05613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96" b="55472"/>
          <a:stretch/>
        </p:blipFill>
        <p:spPr>
          <a:xfrm>
            <a:off x="331248" y="2488540"/>
            <a:ext cx="3876675" cy="112143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416B48C-2F00-472C-8EA1-737BC0A21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661" y="2488540"/>
            <a:ext cx="3876675" cy="1438275"/>
          </a:xfrm>
          <a:prstGeom prst="rect">
            <a:avLst/>
          </a:prstGeom>
        </p:spPr>
      </p:pic>
      <p:sp>
        <p:nvSpPr>
          <p:cNvPr id="44" name="오른쪽 화살표 39">
            <a:extLst>
              <a:ext uri="{FF2B5EF4-FFF2-40B4-BE49-F238E27FC236}">
                <a16:creationId xmlns:a16="http://schemas.microsoft.com/office/drawing/2014/main" id="{046A97A2-C6AC-441E-82A7-1B4E75AA5F5A}"/>
              </a:ext>
            </a:extLst>
          </p:cNvPr>
          <p:cNvSpPr/>
          <p:nvPr/>
        </p:nvSpPr>
        <p:spPr>
          <a:xfrm>
            <a:off x="4408281" y="2815884"/>
            <a:ext cx="804123" cy="565309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내용 개체 틀 5">
            <a:extLst>
              <a:ext uri="{FF2B5EF4-FFF2-40B4-BE49-F238E27FC236}">
                <a16:creationId xmlns:a16="http://schemas.microsoft.com/office/drawing/2014/main" id="{82D8FC02-3DE5-4FF9-A256-BF138E110B66}"/>
              </a:ext>
            </a:extLst>
          </p:cNvPr>
          <p:cNvSpPr txBox="1">
            <a:spLocks/>
          </p:cNvSpPr>
          <p:nvPr/>
        </p:nvSpPr>
        <p:spPr>
          <a:xfrm>
            <a:off x="548755" y="3990163"/>
            <a:ext cx="8838838" cy="877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ko-KR" altLang="en-US" sz="1200" dirty="0">
                <a:latin typeface="+mn-ea"/>
              </a:rPr>
              <a:t>다운로드 받은 </a:t>
            </a:r>
            <a:r>
              <a:rPr lang="en-US" altLang="ko-KR" sz="1200" dirty="0">
                <a:latin typeface="+mn-ea"/>
              </a:rPr>
              <a:t>CSV </a:t>
            </a:r>
            <a:r>
              <a:rPr lang="ko-KR" altLang="en-US" sz="1200" dirty="0">
                <a:latin typeface="+mn-ea"/>
              </a:rPr>
              <a:t>파일을 </a:t>
            </a:r>
            <a:r>
              <a:rPr lang="en-US" altLang="ko-KR" sz="1200" dirty="0">
                <a:latin typeface="+mn-ea"/>
              </a:rPr>
              <a:t>EXCEL </a:t>
            </a:r>
            <a:r>
              <a:rPr lang="ko-KR" altLang="en-US" sz="1200" dirty="0">
                <a:latin typeface="+mn-ea"/>
              </a:rPr>
              <a:t>에서 열어 </a:t>
            </a:r>
            <a:r>
              <a:rPr lang="ko-KR" altLang="en-US" sz="1200" dirty="0" err="1">
                <a:latin typeface="+mn-ea"/>
              </a:rPr>
              <a:t>해당값을</a:t>
            </a:r>
            <a:r>
              <a:rPr lang="ko-KR" altLang="en-US" sz="1200" dirty="0">
                <a:latin typeface="+mn-ea"/>
              </a:rPr>
              <a:t> 위 그림과 같이 단축키 번호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전화번호</a:t>
            </a:r>
            <a:r>
              <a:rPr lang="en-US" altLang="ko-KR" sz="1200" dirty="0">
                <a:latin typeface="+mn-ea"/>
              </a:rPr>
              <a:t>,</a:t>
            </a:r>
            <a:r>
              <a:rPr lang="ko-KR" altLang="en-US" sz="1200" dirty="0">
                <a:latin typeface="+mn-ea"/>
              </a:rPr>
              <a:t>표시이름</a:t>
            </a:r>
            <a:r>
              <a:rPr lang="en-US" altLang="ko-KR" sz="1200" dirty="0">
                <a:latin typeface="+mn-ea"/>
              </a:rPr>
              <a:t>,</a:t>
            </a:r>
            <a:r>
              <a:rPr lang="ko-KR" altLang="en-US" sz="1200" dirty="0">
                <a:latin typeface="+mn-ea"/>
              </a:rPr>
              <a:t>내선번호 순으로 입력합니다</a:t>
            </a:r>
            <a:r>
              <a:rPr lang="en-US" altLang="ko-KR" sz="1200" dirty="0">
                <a:latin typeface="+mn-ea"/>
              </a:rPr>
              <a:t>.</a:t>
            </a:r>
            <a:r>
              <a:rPr lang="en-US" altLang="ko-KR" sz="1200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+mn-ea"/>
              </a:rPr>
              <a:t>표시 이름은 선택 사항이므로 입력 하지 않아도 됩니다</a:t>
            </a:r>
            <a:r>
              <a:rPr lang="en-US" altLang="ko-KR" sz="1200" dirty="0">
                <a:solidFill>
                  <a:srgbClr val="FF0000"/>
                </a:solidFill>
                <a:latin typeface="+mn-ea"/>
              </a:rPr>
              <a:t>.)</a:t>
            </a:r>
          </a:p>
          <a:p>
            <a:pPr>
              <a:buFontTx/>
              <a:buChar char="-"/>
            </a:pPr>
            <a:endParaRPr lang="ko-KR" altLang="en-US" sz="1200" dirty="0">
              <a:latin typeface="+mn-ea"/>
            </a:endParaRPr>
          </a:p>
        </p:txBody>
      </p:sp>
      <p:sp>
        <p:nvSpPr>
          <p:cNvPr id="46" name="내용 개체 틀 5">
            <a:extLst>
              <a:ext uri="{FF2B5EF4-FFF2-40B4-BE49-F238E27FC236}">
                <a16:creationId xmlns:a16="http://schemas.microsoft.com/office/drawing/2014/main" id="{A25120AD-D5B9-41CF-AA92-0D270AE9AA23}"/>
              </a:ext>
            </a:extLst>
          </p:cNvPr>
          <p:cNvSpPr txBox="1">
            <a:spLocks/>
          </p:cNvSpPr>
          <p:nvPr/>
        </p:nvSpPr>
        <p:spPr>
          <a:xfrm>
            <a:off x="548755" y="5975547"/>
            <a:ext cx="8838838" cy="877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ko-KR" altLang="en-US" sz="1200" dirty="0">
                <a:latin typeface="+mn-ea"/>
              </a:rPr>
              <a:t>수정한 파일을 파일선택을 눌러서 해당 경로에서 선택하고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업로드 </a:t>
            </a:r>
            <a:r>
              <a:rPr lang="en-US" altLang="ko-KR" sz="1200" dirty="0">
                <a:latin typeface="+mn-ea"/>
              </a:rPr>
              <a:t>csv </a:t>
            </a:r>
            <a:r>
              <a:rPr lang="ko-KR" altLang="en-US" sz="1200" dirty="0">
                <a:latin typeface="+mn-ea"/>
              </a:rPr>
              <a:t>를 눌러 </a:t>
            </a:r>
            <a:r>
              <a:rPr lang="en-US" altLang="ko-KR" sz="1200" dirty="0">
                <a:latin typeface="+mn-ea"/>
              </a:rPr>
              <a:t>P1100 </a:t>
            </a:r>
            <a:r>
              <a:rPr lang="ko-KR" altLang="en-US" sz="1200" dirty="0">
                <a:latin typeface="+mn-ea"/>
              </a:rPr>
              <a:t>에 업로드 합니다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1200" dirty="0">
                <a:latin typeface="+mn-ea"/>
              </a:rPr>
              <a:t>다른 전화기에도 동일하게 설정하고 싶다면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수정한 </a:t>
            </a:r>
            <a:r>
              <a:rPr lang="en-US" altLang="ko-KR" sz="1200" dirty="0">
                <a:latin typeface="+mn-ea"/>
              </a:rPr>
              <a:t>csv </a:t>
            </a:r>
            <a:r>
              <a:rPr lang="ko-KR" altLang="en-US" sz="1200" dirty="0">
                <a:latin typeface="+mn-ea"/>
              </a:rPr>
              <a:t>파일을 다른 </a:t>
            </a:r>
            <a:r>
              <a:rPr lang="en-US" altLang="ko-KR" sz="1200" dirty="0">
                <a:latin typeface="+mn-ea"/>
              </a:rPr>
              <a:t>P1100 </a:t>
            </a:r>
            <a:r>
              <a:rPr lang="ko-KR" altLang="en-US" sz="1200" dirty="0">
                <a:latin typeface="+mn-ea"/>
              </a:rPr>
              <a:t>에 업로드만 하시면 됩니다</a:t>
            </a:r>
            <a:r>
              <a:rPr lang="en-US" altLang="ko-KR" sz="1200" dirty="0">
                <a:latin typeface="+mn-ea"/>
              </a:rPr>
              <a:t>.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2655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직사각형 80"/>
          <p:cNvSpPr/>
          <p:nvPr/>
        </p:nvSpPr>
        <p:spPr>
          <a:xfrm>
            <a:off x="0" y="1"/>
            <a:ext cx="12192000" cy="10440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>
          <a:xfrm>
            <a:off x="8610600" y="6458433"/>
            <a:ext cx="2743200" cy="365125"/>
          </a:xfrm>
        </p:spPr>
        <p:txBody>
          <a:bodyPr/>
          <a:lstStyle/>
          <a:p>
            <a:fld id="{B95C87A3-0B06-4204-9F3C-9AA812DCFA3A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65204" y="82316"/>
            <a:ext cx="1414806" cy="301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기업용 인터넷 전화기</a:t>
            </a:r>
            <a:endParaRPr lang="ko-KR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-19640" y="308827"/>
            <a:ext cx="10515600" cy="73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300" b="1" dirty="0"/>
              <a:t>BLF </a:t>
            </a:r>
            <a:r>
              <a:rPr lang="ko-KR" altLang="en-US" sz="3300" b="1" dirty="0"/>
              <a:t>기능은 사용 않고</a:t>
            </a:r>
            <a:r>
              <a:rPr lang="en-US" altLang="ko-KR" sz="3300" b="1" dirty="0"/>
              <a:t>, </a:t>
            </a:r>
            <a:r>
              <a:rPr lang="ko-KR" altLang="en-US" sz="3300" b="1" dirty="0"/>
              <a:t>단축키</a:t>
            </a:r>
            <a:r>
              <a:rPr lang="en-US" altLang="ko-KR" sz="3300" b="1" dirty="0"/>
              <a:t>(DSS) </a:t>
            </a:r>
            <a:r>
              <a:rPr lang="ko-KR" altLang="en-US" sz="3300" b="1" dirty="0"/>
              <a:t>기능만 사용할 경우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452733" y="6525641"/>
            <a:ext cx="727075" cy="3079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대외비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8DDA1BA-341D-4A41-9C2B-52E32B35F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87" y="4786622"/>
            <a:ext cx="2400000" cy="1800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8822A49-7803-434F-9ADD-04C829491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383" y="4786622"/>
            <a:ext cx="2400000" cy="1800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D6CF0FB-6A14-404E-B884-C3AE9B68E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819" y="4786622"/>
            <a:ext cx="2400000" cy="1800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2C76427-58A7-4473-862B-309F58573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7101" y="4786622"/>
            <a:ext cx="2400000" cy="1800000"/>
          </a:xfrm>
          <a:prstGeom prst="rect">
            <a:avLst/>
          </a:prstGeom>
        </p:spPr>
      </p:pic>
      <p:sp>
        <p:nvSpPr>
          <p:cNvPr id="34" name="내용 개체 틀 5">
            <a:extLst>
              <a:ext uri="{FF2B5EF4-FFF2-40B4-BE49-F238E27FC236}">
                <a16:creationId xmlns:a16="http://schemas.microsoft.com/office/drawing/2014/main" id="{BB55E9DD-D352-43A1-B4A6-6AEE689DBF6C}"/>
              </a:ext>
            </a:extLst>
          </p:cNvPr>
          <p:cNvSpPr txBox="1">
            <a:spLocks/>
          </p:cNvSpPr>
          <p:nvPr/>
        </p:nvSpPr>
        <p:spPr>
          <a:xfrm>
            <a:off x="434126" y="1270528"/>
            <a:ext cx="10061834" cy="35157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arenR"/>
            </a:pPr>
            <a:r>
              <a:rPr lang="en-US" altLang="ko-KR" sz="1200" b="1" dirty="0">
                <a:latin typeface="+mn-ea"/>
              </a:rPr>
              <a:t>BLF </a:t>
            </a:r>
            <a:r>
              <a:rPr lang="ko-KR" altLang="en-US" sz="1200" b="1" dirty="0">
                <a:latin typeface="+mn-ea"/>
              </a:rPr>
              <a:t>확장 모듈 연결 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</a:t>
            </a:r>
            <a:r>
              <a:rPr lang="ko-KR" altLang="en-US" sz="1200" b="1" dirty="0">
                <a:latin typeface="+mn-ea"/>
              </a:rPr>
              <a:t>서버에서 비서서비스 등록 및 단말에서 </a:t>
            </a:r>
            <a:r>
              <a:rPr lang="en-US" altLang="ko-KR" sz="1200" b="1" dirty="0">
                <a:latin typeface="+mn-ea"/>
              </a:rPr>
              <a:t>BLF </a:t>
            </a:r>
            <a:r>
              <a:rPr lang="ko-KR" altLang="en-US" sz="1200" b="1" dirty="0">
                <a:latin typeface="+mn-ea"/>
              </a:rPr>
              <a:t>기능 </a:t>
            </a:r>
            <a:r>
              <a:rPr lang="en-US" altLang="ko-KR" sz="1200" b="1" dirty="0">
                <a:latin typeface="+mn-ea"/>
              </a:rPr>
              <a:t>ON</a:t>
            </a:r>
            <a:r>
              <a:rPr lang="ko-KR" altLang="en-US" sz="1200" b="1" dirty="0">
                <a:latin typeface="+mn-ea"/>
              </a:rPr>
              <a:t>할 필요 없음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2) </a:t>
            </a:r>
            <a:r>
              <a:rPr lang="ko-KR" altLang="en-US" sz="1200" b="1" dirty="0">
                <a:latin typeface="+mn-ea"/>
              </a:rPr>
              <a:t>단축키 설정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ko-KR" altLang="en-US" sz="1200" b="1" dirty="0">
                <a:latin typeface="+mn-ea"/>
              </a:rPr>
              <a:t> </a:t>
            </a:r>
            <a:r>
              <a:rPr lang="en-US" altLang="ko-KR" sz="1200" b="1" dirty="0">
                <a:latin typeface="+mn-ea"/>
              </a:rPr>
              <a:t>2-1) </a:t>
            </a:r>
            <a:r>
              <a:rPr lang="ko-KR" altLang="en-US" sz="1200" b="1" dirty="0">
                <a:latin typeface="+mn-ea"/>
              </a:rPr>
              <a:t>단축키를 </a:t>
            </a:r>
            <a:r>
              <a:rPr lang="en-US" altLang="ko-KR" sz="1200" b="1" dirty="0">
                <a:latin typeface="+mn-ea"/>
              </a:rPr>
              <a:t>LCD</a:t>
            </a:r>
            <a:r>
              <a:rPr lang="ko-KR" altLang="en-US" sz="1200" b="1" dirty="0">
                <a:latin typeface="+mn-ea"/>
              </a:rPr>
              <a:t> 메뉴에서 </a:t>
            </a:r>
            <a:r>
              <a:rPr lang="en-US" altLang="ko-KR" sz="1200" b="1" dirty="0">
                <a:latin typeface="+mn-ea"/>
              </a:rPr>
              <a:t>BLF Key</a:t>
            </a:r>
            <a:r>
              <a:rPr lang="ko-KR" altLang="en-US" sz="1200" b="1" dirty="0">
                <a:latin typeface="+mn-ea"/>
              </a:rPr>
              <a:t> 메뉴로 들어가서 설정할 경우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Menu -&gt; 3. </a:t>
            </a:r>
            <a:r>
              <a:rPr lang="ko-KR" altLang="en-US" sz="1200" b="1" dirty="0">
                <a:latin typeface="+mn-ea"/>
              </a:rPr>
              <a:t>환경설정 </a:t>
            </a:r>
            <a:r>
              <a:rPr lang="en-US" altLang="ko-KR" sz="1200" b="1" dirty="0">
                <a:latin typeface="+mn-ea"/>
              </a:rPr>
              <a:t>-&gt; 7. BLF -&gt; 2. BLF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en-US" altLang="ko-KR" sz="1200" b="1" dirty="0">
                <a:latin typeface="+mn-ea"/>
              </a:rPr>
              <a:t>Key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</a:t>
            </a:r>
            <a:r>
              <a:rPr lang="ko-KR" altLang="en-US" sz="1200" b="1" dirty="0">
                <a:latin typeface="+mn-ea"/>
              </a:rPr>
              <a:t>최상위 </a:t>
            </a:r>
            <a:r>
              <a:rPr lang="en-US" altLang="ko-KR" sz="1200" b="1" dirty="0">
                <a:latin typeface="+mn-ea"/>
              </a:rPr>
              <a:t>BLF Key</a:t>
            </a:r>
            <a:r>
              <a:rPr lang="ko-KR" altLang="en-US" sz="1200" b="1" dirty="0">
                <a:latin typeface="+mn-ea"/>
              </a:rPr>
              <a:t>에서 원하는 번호를 설정하고 </a:t>
            </a:r>
            <a:r>
              <a:rPr lang="en-US" altLang="ko-KR" sz="1200" b="1" dirty="0">
                <a:latin typeface="+mn-ea"/>
              </a:rPr>
              <a:t>(</a:t>
            </a:r>
            <a:r>
              <a:rPr lang="ko-KR" altLang="en-US" sz="1200" b="1" dirty="0">
                <a:latin typeface="+mn-ea"/>
              </a:rPr>
              <a:t>좌</a:t>
            </a:r>
            <a:r>
              <a:rPr lang="en-US" altLang="ko-KR" sz="1200" b="1" dirty="0">
                <a:latin typeface="+mn-ea"/>
              </a:rPr>
              <a:t>/</a:t>
            </a:r>
            <a:r>
              <a:rPr lang="ko-KR" altLang="en-US" sz="1200" b="1" dirty="0">
                <a:latin typeface="+mn-ea"/>
              </a:rPr>
              <a:t>우 방향키로 번호 변경</a:t>
            </a:r>
            <a:r>
              <a:rPr lang="en-US" altLang="ko-KR" sz="1200" b="1" dirty="0">
                <a:latin typeface="+mn-ea"/>
              </a:rPr>
              <a:t>), 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</a:t>
            </a:r>
            <a:r>
              <a:rPr lang="ko-KR" altLang="en-US" sz="1200" b="1" dirty="0">
                <a:latin typeface="+mn-ea"/>
              </a:rPr>
              <a:t> 전화번호와 내선번호 설정 필드에 원하는 번호를 입력하면 됨</a:t>
            </a:r>
            <a:r>
              <a:rPr lang="en-US" altLang="ko-KR" sz="1200" b="1" dirty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2-2) BLF </a:t>
            </a:r>
            <a:r>
              <a:rPr lang="ko-KR" altLang="en-US" sz="1200" b="1" dirty="0">
                <a:latin typeface="+mn-ea"/>
              </a:rPr>
              <a:t>확장 모듈에서 원하는 키를 직접 누르고 설정할 경우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BLF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en-US" altLang="ko-KR" sz="1200" b="1" dirty="0">
                <a:latin typeface="+mn-ea"/>
              </a:rPr>
              <a:t>Key</a:t>
            </a:r>
            <a:r>
              <a:rPr lang="ko-KR" altLang="en-US" sz="1200" b="1" dirty="0">
                <a:latin typeface="+mn-ea"/>
              </a:rPr>
              <a:t> 설정이 비어 있으면</a:t>
            </a:r>
            <a:r>
              <a:rPr lang="en-US" altLang="ko-KR" sz="1200" b="1" dirty="0">
                <a:latin typeface="+mn-ea"/>
              </a:rPr>
              <a:t>,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“</a:t>
            </a:r>
            <a:r>
              <a:rPr lang="ko-KR" altLang="en-US" sz="1200" b="1" dirty="0">
                <a:latin typeface="+mn-ea"/>
              </a:rPr>
              <a:t>지정된 </a:t>
            </a:r>
            <a:r>
              <a:rPr lang="en-US" altLang="ko-KR" sz="1200" b="1" dirty="0">
                <a:latin typeface="+mn-ea"/>
              </a:rPr>
              <a:t>BLF Key</a:t>
            </a:r>
            <a:r>
              <a:rPr lang="ko-KR" altLang="en-US" sz="1200" b="1" dirty="0">
                <a:latin typeface="+mn-ea"/>
              </a:rPr>
              <a:t>가 없습니다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추가하시겠습니까</a:t>
            </a:r>
            <a:r>
              <a:rPr lang="en-US" altLang="ko-KR" sz="1200" b="1" dirty="0">
                <a:latin typeface="+mn-ea"/>
              </a:rPr>
              <a:t>?” </a:t>
            </a:r>
            <a:r>
              <a:rPr lang="ko-KR" altLang="en-US" sz="1200" b="1" dirty="0">
                <a:latin typeface="+mn-ea"/>
              </a:rPr>
              <a:t>라는 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ko-KR" altLang="en-US" sz="1200" b="1" dirty="0">
                <a:latin typeface="+mn-ea"/>
              </a:rPr>
              <a:t>   안내 멘트가 </a:t>
            </a:r>
            <a:r>
              <a:rPr lang="en-US" altLang="ko-KR" sz="1200" b="1" dirty="0">
                <a:latin typeface="+mn-ea"/>
              </a:rPr>
              <a:t>LCD </a:t>
            </a:r>
            <a:r>
              <a:rPr lang="ko-KR" altLang="en-US" sz="1200" b="1" dirty="0">
                <a:latin typeface="+mn-ea"/>
              </a:rPr>
              <a:t>창에 뜨고</a:t>
            </a:r>
            <a:r>
              <a:rPr lang="en-US" altLang="ko-KR" sz="1200" b="1" dirty="0">
                <a:latin typeface="+mn-ea"/>
              </a:rPr>
              <a:t>, OK </a:t>
            </a:r>
            <a:r>
              <a:rPr lang="ko-KR" altLang="en-US" sz="1200" b="1" dirty="0">
                <a:latin typeface="+mn-ea"/>
              </a:rPr>
              <a:t>버튼을 누르면 설정 메뉴가 보임</a:t>
            </a:r>
            <a:r>
              <a:rPr lang="en-US" altLang="ko-KR" sz="1200" b="1" dirty="0">
                <a:latin typeface="+mn-ea"/>
              </a:rPr>
              <a:t>.</a:t>
            </a:r>
          </a:p>
          <a:p>
            <a:pPr marL="0" indent="0">
              <a:buNone/>
            </a:pP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3) BLF </a:t>
            </a:r>
            <a:r>
              <a:rPr lang="ko-KR" altLang="en-US" sz="1200" b="1" dirty="0">
                <a:latin typeface="+mn-ea"/>
              </a:rPr>
              <a:t>번호 설정 후</a:t>
            </a:r>
            <a:r>
              <a:rPr lang="en-US" altLang="ko-KR" sz="1200" b="1" dirty="0">
                <a:latin typeface="+mn-ea"/>
              </a:rPr>
              <a:t>, </a:t>
            </a:r>
            <a:r>
              <a:rPr lang="ko-KR" altLang="en-US" sz="1200" b="1" dirty="0">
                <a:latin typeface="+mn-ea"/>
              </a:rPr>
              <a:t>해당 키를 누르면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ko-KR" altLang="en-US" sz="1200" b="1" dirty="0">
                <a:latin typeface="+mn-ea"/>
              </a:rPr>
              <a:t>   단축키</a:t>
            </a:r>
            <a:r>
              <a:rPr lang="en-US" altLang="ko-KR" sz="1200" b="1" dirty="0">
                <a:latin typeface="+mn-ea"/>
              </a:rPr>
              <a:t>(DSS) </a:t>
            </a:r>
            <a:r>
              <a:rPr lang="ko-KR" altLang="en-US" sz="1200" b="1" dirty="0">
                <a:latin typeface="+mn-ea"/>
              </a:rPr>
              <a:t>기능이 동작하여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저장된 전화번호</a:t>
            </a:r>
            <a:r>
              <a:rPr lang="en-US" altLang="ko-KR" sz="1200" b="1" dirty="0">
                <a:latin typeface="+mn-ea"/>
              </a:rPr>
              <a:t>/</a:t>
            </a:r>
            <a:r>
              <a:rPr lang="ko-KR" altLang="en-US" sz="1200" b="1" dirty="0">
                <a:latin typeface="+mn-ea"/>
              </a:rPr>
              <a:t>내선번호로 바로 발신이 됨</a:t>
            </a:r>
            <a:r>
              <a:rPr lang="en-US" altLang="ko-KR" sz="1200" b="1" dirty="0">
                <a:latin typeface="+mn-ea"/>
              </a:rPr>
              <a:t>.</a:t>
            </a:r>
          </a:p>
          <a:p>
            <a:pPr marL="0" indent="0">
              <a:buNone/>
            </a:pPr>
            <a:endParaRPr lang="en-US" altLang="ko-KR" sz="1200" b="1" dirty="0"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678E6BF-519F-49A5-A91A-E29765241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01" y="4786309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14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715655" y="2250748"/>
            <a:ext cx="10515600" cy="2142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1400" b="1" dirty="0">
                <a:solidFill>
                  <a:srgbClr val="FFC000"/>
                </a:solidFill>
              </a:rPr>
              <a:t>멀티미디어</a:t>
            </a:r>
            <a:r>
              <a:rPr lang="ko-KR" altLang="en-US" sz="1400" b="1" dirty="0">
                <a:solidFill>
                  <a:srgbClr val="FF0000"/>
                </a:solidFill>
              </a:rPr>
              <a:t> </a:t>
            </a:r>
            <a:r>
              <a:rPr lang="ko-KR" altLang="en-US" sz="1400" b="1" dirty="0"/>
              <a:t>인터넷전화기</a:t>
            </a:r>
            <a:endParaRPr lang="en-US" altLang="ko-KR" sz="1400" b="1" dirty="0"/>
          </a:p>
          <a:p>
            <a:pPr algn="ctr"/>
            <a:endParaRPr lang="en-US" altLang="ko-KR" sz="1400" b="1" dirty="0">
              <a:solidFill>
                <a:srgbClr val="FF0000"/>
              </a:solidFill>
            </a:endParaRPr>
          </a:p>
          <a:p>
            <a:pPr algn="ctr"/>
            <a:r>
              <a:rPr lang="en-US" altLang="ko-KR" sz="5400" b="1" dirty="0">
                <a:solidFill>
                  <a:schemeClr val="bg2">
                    <a:lumMod val="50000"/>
                  </a:schemeClr>
                </a:solidFill>
              </a:rPr>
              <a:t>P1100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68174" y="-545260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1301904" y="105987"/>
            <a:ext cx="727075" cy="3079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대외비</a:t>
            </a:r>
          </a:p>
        </p:txBody>
      </p:sp>
      <p:sp>
        <p:nvSpPr>
          <p:cNvPr id="12" name="내용 개체 틀 5"/>
          <p:cNvSpPr txBox="1">
            <a:spLocks/>
          </p:cNvSpPr>
          <p:nvPr/>
        </p:nvSpPr>
        <p:spPr>
          <a:xfrm>
            <a:off x="17772" y="6402424"/>
            <a:ext cx="10144318" cy="667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400" b="1" dirty="0">
                <a:latin typeface="+mn-ea"/>
              </a:rPr>
              <a:t>사용설명서의 내용은 </a:t>
            </a:r>
            <a:r>
              <a:rPr lang="en-US" altLang="ko-KR" sz="1400" b="1" dirty="0">
                <a:latin typeface="+mn-ea"/>
              </a:rPr>
              <a:t>IP</a:t>
            </a:r>
            <a:r>
              <a:rPr lang="ko-KR" altLang="en-US" sz="1400" b="1" dirty="0" err="1">
                <a:latin typeface="+mn-ea"/>
              </a:rPr>
              <a:t>폰의</a:t>
            </a:r>
            <a:r>
              <a:rPr lang="ko-KR" altLang="en-US" sz="1400" b="1" dirty="0">
                <a:latin typeface="+mn-ea"/>
              </a:rPr>
              <a:t> 소프트웨어 버전에 따라 다를 수 있으며 사용자에게 통보 없이 일부 변경될 수 있습니다</a:t>
            </a:r>
            <a:r>
              <a:rPr lang="en-US" altLang="ko-KR" sz="1400" b="1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109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87A3-0B06-4204-9F3C-9AA812DCFA3A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0" y="1"/>
            <a:ext cx="12192000" cy="10416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65204" y="82316"/>
            <a:ext cx="1414806" cy="301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기업용 인터넷 전화기</a:t>
            </a:r>
            <a:endParaRPr lang="ko-KR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-19640" y="308827"/>
            <a:ext cx="10515600" cy="73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300" b="1" dirty="0"/>
              <a:t>자주 묻는 질문 </a:t>
            </a:r>
            <a:r>
              <a:rPr lang="en-US" altLang="ko-KR" sz="3300" b="1" dirty="0"/>
              <a:t>– FAQ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8174" y="-545260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1452733" y="6525641"/>
            <a:ext cx="727075" cy="3079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대외비</a:t>
            </a:r>
          </a:p>
        </p:txBody>
      </p:sp>
      <p:sp>
        <p:nvSpPr>
          <p:cNvPr id="30" name="내용 개체 틀 5"/>
          <p:cNvSpPr txBox="1">
            <a:spLocks/>
          </p:cNvSpPr>
          <p:nvPr/>
        </p:nvSpPr>
        <p:spPr>
          <a:xfrm>
            <a:off x="27204" y="1058009"/>
            <a:ext cx="10144318" cy="471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800" b="1" dirty="0">
                <a:latin typeface="+mn-ea"/>
              </a:rPr>
              <a:t>1. </a:t>
            </a:r>
            <a:r>
              <a:rPr lang="ko-KR" altLang="en-US" sz="1800" b="1" dirty="0">
                <a:latin typeface="+mn-ea"/>
              </a:rPr>
              <a:t>아래와 같은 증상이 나타나면 고장이 아닐 수 있습니다</a:t>
            </a:r>
            <a:r>
              <a:rPr lang="en-US" altLang="ko-KR" sz="1800" b="1" dirty="0">
                <a:latin typeface="+mn-ea"/>
              </a:rPr>
              <a:t>.</a:t>
            </a:r>
            <a:endParaRPr lang="ko-KR" altLang="en-US" sz="1800" b="1" dirty="0">
              <a:latin typeface="+mn-ea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10598"/>
              </p:ext>
            </p:extLst>
          </p:nvPr>
        </p:nvGraphicFramePr>
        <p:xfrm>
          <a:off x="3808428" y="1640211"/>
          <a:ext cx="7088957" cy="4532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88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25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이렇게 조치하세요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25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제품이 오랜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시간 꺼진 상태에서 전원을 켠 경우에 생길 수 있습니다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이 현상은 제품의 수명과 성능에는 영향이 없으며 시간이 지나면 정상적으로 작동됩니다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25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제품 사용 중에는 많은 전류가 필요하기 때문에 오랜 시간 동안 통화하거나 사용하면 </a:t>
                      </a:r>
                      <a:endParaRPr lang="en-US" altLang="ko-KR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열이 발생할 수 있습니다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25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무음으로 설정되어 있는지 확인해보십시오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256">
                <a:tc>
                  <a:txBody>
                    <a:bodyPr/>
                    <a:lstStyle/>
                    <a:p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뚝뚝 소음은 열에 의해 </a:t>
                      </a:r>
                      <a:r>
                        <a:rPr lang="ko-KR" altLang="en-US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기구물이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수축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팽창하면서 나타나는 증상으로 </a:t>
                      </a:r>
                      <a:endParaRPr lang="en-US" altLang="ko-KR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제품의 고장이 아니므로 안심하고 사용하십시오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25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ko-KR" altLang="en-US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당겨받기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돌려주기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그룹이 설정되어 있어야 하며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당겨받기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그룹 설정은 </a:t>
                      </a:r>
                      <a:endParaRPr lang="en-US" altLang="ko-KR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서비스 사업자에게 문의하세요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255">
                <a:tc>
                  <a:txBody>
                    <a:bodyPr/>
                    <a:lstStyle/>
                    <a:p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인터넷 전화기는 네트워크를 이용하여 음성을 전달하므로 네트워크 상태에 따른 </a:t>
                      </a:r>
                      <a:endParaRPr lang="en-US" altLang="ko-KR" sz="12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간헐적인 잡음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음의 끊김이 있을 수 있습니다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256">
                <a:tc>
                  <a:txBody>
                    <a:bodyPr/>
                    <a:lstStyle/>
                    <a:p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서버 설정이 잘못되거나 해당 서비스에 맞지 않는 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가 탑재되어 있는 경우 혹은 네트워크 상태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구성에 문제가 있는 경우로 등록이 되지 않는 경우로 서비스 사업자에게 문의하여 점검을 받아야 합니다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25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메뉴에서 소리설정에서 </a:t>
                      </a:r>
                      <a:r>
                        <a:rPr lang="ko-KR" altLang="en-US" sz="12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벨소리</a:t>
                      </a:r>
                      <a:r>
                        <a:rPr lang="ko-KR" alt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음량을 확인하여 주십시오</a:t>
                      </a:r>
                      <a:r>
                        <a:rPr lang="en-US" altLang="ko-KR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25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메뉴에서 소리설정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볼륨 에서 키 볼륨을 상향 조정 하세요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 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기본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2 -&gt; 5)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66558"/>
                  </a:ext>
                </a:extLst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139646"/>
              </p:ext>
            </p:extLst>
          </p:nvPr>
        </p:nvGraphicFramePr>
        <p:xfrm>
          <a:off x="1161656" y="1640261"/>
          <a:ext cx="2675053" cy="4535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5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53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증상</a:t>
                      </a:r>
                    </a:p>
                  </a:txBody>
                  <a:tcPr anchor="ctr"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53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화면에 흰 줄이 생깁니다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53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제품에서 열이 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53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소리가 나지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53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제품에서 뚝뚝 소리가 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53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5.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당겨받기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돌려주기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가 안됩니다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53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6.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통화 중 잡음이 발생합니다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53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7.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전화 등록이 되지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53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8.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전화벨이 울리지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353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9. ARS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번호인식이 되지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937083"/>
                  </a:ext>
                </a:extLst>
              </a:tr>
            </a:tbl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500325"/>
              </p:ext>
            </p:extLst>
          </p:nvPr>
        </p:nvGraphicFramePr>
        <p:xfrm>
          <a:off x="3827281" y="6180142"/>
          <a:ext cx="7062250" cy="439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4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4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4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07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서비스 제공 사업자 및 통신사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제품 사용법 및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A/S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FC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한양디지텍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altLang="ko-KR" sz="1200" b="1" dirty="0"/>
                        <a:t>031-695-5000)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441611"/>
              </p:ext>
            </p:extLst>
          </p:nvPr>
        </p:nvGraphicFramePr>
        <p:xfrm>
          <a:off x="1153801" y="6178083"/>
          <a:ext cx="2664055" cy="438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846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통화품질 및 회선장애</a:t>
                      </a:r>
                    </a:p>
                  </a:txBody>
                  <a:tcPr anchor="ctr"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80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87A3-0B06-4204-9F3C-9AA812DCFA3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0" y="0"/>
            <a:ext cx="12192000" cy="10416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-19641" y="308827"/>
            <a:ext cx="10527357" cy="73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300" b="1" dirty="0"/>
              <a:t>전화번호부 사용자 </a:t>
            </a:r>
            <a:r>
              <a:rPr lang="en-US" altLang="ko-KR" sz="3300" b="1" dirty="0"/>
              <a:t>Manual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8174" y="-545260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1452733" y="6525641"/>
            <a:ext cx="727075" cy="3079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대외비</a:t>
            </a:r>
          </a:p>
        </p:txBody>
      </p:sp>
      <p:graphicFrame>
        <p:nvGraphicFramePr>
          <p:cNvPr id="29" name="표 28"/>
          <p:cNvGraphicFramePr>
            <a:graphicFrameLocks noGrp="1"/>
          </p:cNvGraphicFramePr>
          <p:nvPr/>
        </p:nvGraphicFramePr>
        <p:xfrm>
          <a:off x="1032316" y="2165172"/>
          <a:ext cx="10607731" cy="714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0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23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    전화번호부                      메뉴    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번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전화번호 추가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선택       이름 입력       볼륨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DOWN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버튼을 눌러 이동 후 번호 입력                저장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내용 개체 틀 5"/>
          <p:cNvSpPr txBox="1">
            <a:spLocks/>
          </p:cNvSpPr>
          <p:nvPr/>
        </p:nvSpPr>
        <p:spPr>
          <a:xfrm>
            <a:off x="385426" y="1160964"/>
            <a:ext cx="4120803" cy="471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ko-KR" altLang="en-US" sz="1800" b="1" dirty="0">
                <a:latin typeface="+mn-ea"/>
              </a:rPr>
              <a:t>전화번호부</a:t>
            </a:r>
          </a:p>
        </p:txBody>
      </p:sp>
      <p:sp>
        <p:nvSpPr>
          <p:cNvPr id="34" name="내용 개체 틀 5"/>
          <p:cNvSpPr txBox="1">
            <a:spLocks/>
          </p:cNvSpPr>
          <p:nvPr/>
        </p:nvSpPr>
        <p:spPr>
          <a:xfrm>
            <a:off x="385425" y="1854983"/>
            <a:ext cx="4120803" cy="310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200" b="1" dirty="0">
                <a:latin typeface="+mn-ea"/>
              </a:rPr>
              <a:t>2. </a:t>
            </a:r>
            <a:r>
              <a:rPr lang="ko-KR" altLang="en-US" sz="1200" b="1" dirty="0">
                <a:latin typeface="+mn-ea"/>
              </a:rPr>
              <a:t>버튼을 이용한 전화번호부 저장방법</a:t>
            </a:r>
          </a:p>
        </p:txBody>
      </p:sp>
      <p:sp>
        <p:nvSpPr>
          <p:cNvPr id="46" name="오른쪽 화살표 45"/>
          <p:cNvSpPr/>
          <p:nvPr/>
        </p:nvSpPr>
        <p:spPr>
          <a:xfrm>
            <a:off x="2328447" y="2408466"/>
            <a:ext cx="251007" cy="218197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오른쪽 화살표 49"/>
          <p:cNvSpPr/>
          <p:nvPr/>
        </p:nvSpPr>
        <p:spPr>
          <a:xfrm>
            <a:off x="3786659" y="2410037"/>
            <a:ext cx="251007" cy="218197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 </a:t>
            </a:r>
            <a:endParaRPr lang="ko-KR" altLang="en-US" dirty="0"/>
          </a:p>
        </p:txBody>
      </p:sp>
      <p:graphicFrame>
        <p:nvGraphicFramePr>
          <p:cNvPr id="51" name="표 50"/>
          <p:cNvGraphicFramePr>
            <a:graphicFrameLocks noGrp="1"/>
          </p:cNvGraphicFramePr>
          <p:nvPr/>
        </p:nvGraphicFramePr>
        <p:xfrm>
          <a:off x="462924" y="2165171"/>
          <a:ext cx="573843" cy="714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23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" name="내용 개체 틀 5"/>
          <p:cNvSpPr txBox="1">
            <a:spLocks/>
          </p:cNvSpPr>
          <p:nvPr/>
        </p:nvSpPr>
        <p:spPr>
          <a:xfrm>
            <a:off x="385425" y="1565222"/>
            <a:ext cx="7794985" cy="310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200" b="1" dirty="0">
                <a:latin typeface="+mn-ea"/>
              </a:rPr>
              <a:t>1. </a:t>
            </a:r>
            <a:r>
              <a:rPr lang="ko-KR" altLang="en-US" sz="1200" b="1" dirty="0">
                <a:latin typeface="+mn-ea"/>
              </a:rPr>
              <a:t>통화내역에 저장되어 있는 전화번호를 검색하여 전화번호부에 저장할 수 있습니다</a:t>
            </a:r>
            <a:r>
              <a:rPr lang="en-US" altLang="ko-KR" sz="1200" b="1" dirty="0">
                <a:latin typeface="+mn-ea"/>
              </a:rPr>
              <a:t>.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53" name="오른쪽 화살표 52"/>
          <p:cNvSpPr/>
          <p:nvPr/>
        </p:nvSpPr>
        <p:spPr>
          <a:xfrm>
            <a:off x="5762455" y="2421034"/>
            <a:ext cx="251007" cy="218197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오른쪽 화살표 54"/>
          <p:cNvSpPr/>
          <p:nvPr/>
        </p:nvSpPr>
        <p:spPr>
          <a:xfrm>
            <a:off x="6811880" y="2433600"/>
            <a:ext cx="251007" cy="218197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오른쪽 화살표 55"/>
          <p:cNvSpPr/>
          <p:nvPr/>
        </p:nvSpPr>
        <p:spPr>
          <a:xfrm>
            <a:off x="10129426" y="2425744"/>
            <a:ext cx="251007" cy="218197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내용 개체 틀 5"/>
          <p:cNvSpPr txBox="1">
            <a:spLocks/>
          </p:cNvSpPr>
          <p:nvPr/>
        </p:nvSpPr>
        <p:spPr>
          <a:xfrm>
            <a:off x="392977" y="3664000"/>
            <a:ext cx="8838838" cy="125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000" b="1" dirty="0">
                <a:latin typeface="+mn-ea"/>
              </a:rPr>
              <a:t>- </a:t>
            </a:r>
            <a:r>
              <a:rPr lang="ko-KR" altLang="en-US" sz="1000" b="1" dirty="0">
                <a:latin typeface="+mn-ea"/>
              </a:rPr>
              <a:t>이름 입력 시 메뉴버튼을 누르면 영문 대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영문 소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숫자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기호를 차례대로 선택할 수 있습니다</a:t>
            </a:r>
            <a:r>
              <a:rPr lang="en-US" altLang="ko-KR" sz="1000" b="1" dirty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en-US" altLang="ko-KR" sz="1000" b="1" dirty="0">
                <a:latin typeface="+mn-ea"/>
              </a:rPr>
              <a:t>- </a:t>
            </a:r>
            <a:r>
              <a:rPr lang="ko-KR" altLang="en-US" sz="1000" b="1" dirty="0" err="1">
                <a:latin typeface="+mn-ea"/>
              </a:rPr>
              <a:t>지움버튼을</a:t>
            </a:r>
            <a:r>
              <a:rPr lang="ko-KR" altLang="en-US" sz="1000" b="1" dirty="0">
                <a:latin typeface="+mn-ea"/>
              </a:rPr>
              <a:t> 누르면 입력한 글자가 한 글자씩 삭제됩니다</a:t>
            </a:r>
            <a:r>
              <a:rPr lang="en-US" altLang="ko-KR" sz="1000" b="1" dirty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en-US" altLang="ko-KR" sz="1000" b="1" dirty="0">
                <a:latin typeface="+mn-ea"/>
              </a:rPr>
              <a:t>- </a:t>
            </a:r>
            <a:r>
              <a:rPr lang="ko-KR" altLang="en-US" sz="1000" b="1" dirty="0">
                <a:latin typeface="+mn-ea"/>
              </a:rPr>
              <a:t>전화번호 입력 후 저장은 확인을 누릅니다</a:t>
            </a:r>
            <a:r>
              <a:rPr lang="en-US" altLang="ko-KR" sz="1000" b="1" dirty="0">
                <a:latin typeface="+mn-ea"/>
              </a:rPr>
              <a:t>.</a:t>
            </a:r>
            <a:endParaRPr lang="ko-KR" altLang="en-US" sz="1000" b="1" dirty="0">
              <a:latin typeface="+mn-ea"/>
            </a:endParaRPr>
          </a:p>
        </p:txBody>
      </p:sp>
      <p:sp>
        <p:nvSpPr>
          <p:cNvPr id="61" name="내용 개체 틀 5"/>
          <p:cNvSpPr txBox="1">
            <a:spLocks/>
          </p:cNvSpPr>
          <p:nvPr/>
        </p:nvSpPr>
        <p:spPr>
          <a:xfrm>
            <a:off x="7017150" y="5518342"/>
            <a:ext cx="8838838" cy="125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000" b="1" dirty="0">
              <a:latin typeface="+mn-ea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53" y="2261312"/>
            <a:ext cx="327351" cy="499463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35" y="2347101"/>
            <a:ext cx="773177" cy="333954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855" y="2356478"/>
            <a:ext cx="415829" cy="372438"/>
          </a:xfrm>
          <a:prstGeom prst="rect">
            <a:avLst/>
          </a:prstGeom>
        </p:spPr>
      </p:pic>
      <p:graphicFrame>
        <p:nvGraphicFramePr>
          <p:cNvPr id="37" name="표 36"/>
          <p:cNvGraphicFramePr>
            <a:graphicFrameLocks noGrp="1"/>
          </p:cNvGraphicFramePr>
          <p:nvPr/>
        </p:nvGraphicFramePr>
        <p:xfrm>
          <a:off x="1032316" y="2870022"/>
          <a:ext cx="10607731" cy="714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0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23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        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메뉴    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번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전화번호부 선택     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번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전화번호 추가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선택       이름 입력      볼륨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DOWN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aseline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버튼을 눌러 이동 후 번호 입력                저장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표 37"/>
          <p:cNvGraphicFramePr>
            <a:graphicFrameLocks noGrp="1"/>
          </p:cNvGraphicFramePr>
          <p:nvPr/>
        </p:nvGraphicFramePr>
        <p:xfrm>
          <a:off x="462924" y="2870021"/>
          <a:ext cx="573843" cy="714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23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9" name="그림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15" y="3016545"/>
            <a:ext cx="773177" cy="333954"/>
          </a:xfrm>
          <a:prstGeom prst="rect">
            <a:avLst/>
          </a:prstGeom>
        </p:spPr>
      </p:pic>
      <p:sp>
        <p:nvSpPr>
          <p:cNvPr id="40" name="오른쪽 화살표 39"/>
          <p:cNvSpPr/>
          <p:nvPr/>
        </p:nvSpPr>
        <p:spPr>
          <a:xfrm>
            <a:off x="2227693" y="3117022"/>
            <a:ext cx="251007" cy="218197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오른쪽 화살표 40"/>
          <p:cNvSpPr/>
          <p:nvPr/>
        </p:nvSpPr>
        <p:spPr>
          <a:xfrm>
            <a:off x="3955892" y="3124376"/>
            <a:ext cx="251007" cy="218197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 </a:t>
            </a:r>
            <a:endParaRPr lang="ko-KR" altLang="en-US" dirty="0"/>
          </a:p>
        </p:txBody>
      </p:sp>
      <p:sp>
        <p:nvSpPr>
          <p:cNvPr id="42" name="오른쪽 화살표 41"/>
          <p:cNvSpPr/>
          <p:nvPr/>
        </p:nvSpPr>
        <p:spPr>
          <a:xfrm>
            <a:off x="5926992" y="3125002"/>
            <a:ext cx="251007" cy="218197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오른쪽 화살표 42"/>
          <p:cNvSpPr/>
          <p:nvPr/>
        </p:nvSpPr>
        <p:spPr>
          <a:xfrm>
            <a:off x="6947842" y="3126534"/>
            <a:ext cx="251007" cy="218197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오른쪽 화살표 43"/>
          <p:cNvSpPr/>
          <p:nvPr/>
        </p:nvSpPr>
        <p:spPr>
          <a:xfrm>
            <a:off x="10227649" y="3114441"/>
            <a:ext cx="251007" cy="218197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078" y="3045175"/>
            <a:ext cx="415829" cy="372438"/>
          </a:xfrm>
          <a:prstGeom prst="rect">
            <a:avLst/>
          </a:prstGeom>
        </p:spPr>
      </p:pic>
      <p:sp>
        <p:nvSpPr>
          <p:cNvPr id="48" name="내용 개체 틀 5">
            <a:extLst>
              <a:ext uri="{FF2B5EF4-FFF2-40B4-BE49-F238E27FC236}">
                <a16:creationId xmlns:a16="http://schemas.microsoft.com/office/drawing/2014/main" id="{3701989F-6A8D-4F32-AB6D-F24413F9AD20}"/>
              </a:ext>
            </a:extLst>
          </p:cNvPr>
          <p:cNvSpPr txBox="1">
            <a:spLocks/>
          </p:cNvSpPr>
          <p:nvPr/>
        </p:nvSpPr>
        <p:spPr>
          <a:xfrm>
            <a:off x="385425" y="4477125"/>
            <a:ext cx="4120803" cy="471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ko-KR" altLang="en-US" sz="1800" b="1" dirty="0">
                <a:latin typeface="+mn-ea"/>
              </a:rPr>
              <a:t>전화번호부 </a:t>
            </a:r>
            <a:r>
              <a:rPr lang="en-US" altLang="ko-KR" sz="1800" b="1" dirty="0">
                <a:latin typeface="+mn-ea"/>
              </a:rPr>
              <a:t>PC </a:t>
            </a:r>
            <a:r>
              <a:rPr lang="ko-KR" altLang="en-US" sz="1800" b="1" dirty="0">
                <a:latin typeface="+mn-ea"/>
              </a:rPr>
              <a:t>로 내보내기</a:t>
            </a:r>
          </a:p>
        </p:txBody>
      </p:sp>
      <p:sp>
        <p:nvSpPr>
          <p:cNvPr id="54" name="내용 개체 틀 5">
            <a:extLst>
              <a:ext uri="{FF2B5EF4-FFF2-40B4-BE49-F238E27FC236}">
                <a16:creationId xmlns:a16="http://schemas.microsoft.com/office/drawing/2014/main" id="{D1B2576B-291D-4292-A8A5-64D33999FB2C}"/>
              </a:ext>
            </a:extLst>
          </p:cNvPr>
          <p:cNvSpPr txBox="1">
            <a:spLocks/>
          </p:cNvSpPr>
          <p:nvPr/>
        </p:nvSpPr>
        <p:spPr>
          <a:xfrm>
            <a:off x="385424" y="4879699"/>
            <a:ext cx="7794985" cy="310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200" b="1" dirty="0">
                <a:latin typeface="+mn-ea"/>
              </a:rPr>
              <a:t>1.P1100 </a:t>
            </a:r>
            <a:r>
              <a:rPr lang="ko-KR" altLang="en-US" sz="1200" b="1" dirty="0">
                <a:latin typeface="+mn-ea"/>
              </a:rPr>
              <a:t>내에 저장되어 있는 전화번호부 파일을 </a:t>
            </a:r>
            <a:r>
              <a:rPr lang="en-US" altLang="ko-KR" sz="1200" b="1" dirty="0">
                <a:latin typeface="+mn-ea"/>
              </a:rPr>
              <a:t>.csv </a:t>
            </a:r>
            <a:r>
              <a:rPr lang="ko-KR" altLang="en-US" sz="1200" b="1" dirty="0">
                <a:latin typeface="+mn-ea"/>
              </a:rPr>
              <a:t>파일형식으로 다운로드 받을 수 있습니다</a:t>
            </a:r>
            <a:r>
              <a:rPr lang="en-US" altLang="ko-KR" sz="1200" b="1" dirty="0">
                <a:latin typeface="+mn-ea"/>
              </a:rPr>
              <a:t>.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64" name="내용 개체 틀 5">
            <a:extLst>
              <a:ext uri="{FF2B5EF4-FFF2-40B4-BE49-F238E27FC236}">
                <a16:creationId xmlns:a16="http://schemas.microsoft.com/office/drawing/2014/main" id="{17DF2B1E-7B06-4EBA-AF65-20BB0CB8FED6}"/>
              </a:ext>
            </a:extLst>
          </p:cNvPr>
          <p:cNvSpPr txBox="1">
            <a:spLocks/>
          </p:cNvSpPr>
          <p:nvPr/>
        </p:nvSpPr>
        <p:spPr>
          <a:xfrm>
            <a:off x="392977" y="5144690"/>
            <a:ext cx="7794985" cy="310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200" b="1" dirty="0">
                <a:latin typeface="+mn-ea"/>
              </a:rPr>
              <a:t>2.PC </a:t>
            </a:r>
            <a:r>
              <a:rPr lang="ko-KR" altLang="en-US" sz="1200" b="1" dirty="0">
                <a:latin typeface="+mn-ea"/>
              </a:rPr>
              <a:t>로 전화번호부 내보내기 방법</a:t>
            </a:r>
          </a:p>
        </p:txBody>
      </p:sp>
      <p:graphicFrame>
        <p:nvGraphicFramePr>
          <p:cNvPr id="67" name="표 66">
            <a:extLst>
              <a:ext uri="{FF2B5EF4-FFF2-40B4-BE49-F238E27FC236}">
                <a16:creationId xmlns:a16="http://schemas.microsoft.com/office/drawing/2014/main" id="{10EE6567-E1F6-4794-9BEF-61E901CBA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585751"/>
              </p:ext>
            </p:extLst>
          </p:nvPr>
        </p:nvGraphicFramePr>
        <p:xfrm>
          <a:off x="1032316" y="5389983"/>
          <a:ext cx="10607731" cy="365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0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P1100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에서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“***773”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을 입력하여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P1100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설정 웹페이지 접속 가능 모드로 변경한다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 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이후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분 동안만 접속 가능함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" name="표 73">
            <a:extLst>
              <a:ext uri="{FF2B5EF4-FFF2-40B4-BE49-F238E27FC236}">
                <a16:creationId xmlns:a16="http://schemas.microsoft.com/office/drawing/2014/main" id="{F40E9B2E-EB18-43A5-9CFD-748985C104C2}"/>
              </a:ext>
            </a:extLst>
          </p:cNvPr>
          <p:cNvGraphicFramePr>
            <a:graphicFrameLocks noGrp="1"/>
          </p:cNvGraphicFramePr>
          <p:nvPr/>
        </p:nvGraphicFramePr>
        <p:xfrm>
          <a:off x="462924" y="5389982"/>
          <a:ext cx="573843" cy="365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표 74">
            <a:extLst>
              <a:ext uri="{FF2B5EF4-FFF2-40B4-BE49-F238E27FC236}">
                <a16:creationId xmlns:a16="http://schemas.microsoft.com/office/drawing/2014/main" id="{AA6A329E-6616-4E2E-878C-4FCFEF05B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05741"/>
              </p:ext>
            </p:extLst>
          </p:nvPr>
        </p:nvGraphicFramePr>
        <p:xfrm>
          <a:off x="1043847" y="6126988"/>
          <a:ext cx="10607731" cy="309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0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932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웹 접속 후 설정 페이지에 접속하여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,         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탭에                  를 선택한다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 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로그인 아이디는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admin,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패스워드는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admin)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표 75">
            <a:extLst>
              <a:ext uri="{FF2B5EF4-FFF2-40B4-BE49-F238E27FC236}">
                <a16:creationId xmlns:a16="http://schemas.microsoft.com/office/drawing/2014/main" id="{5706C6B9-7B1A-43AE-BF4A-0061E59172E9}"/>
              </a:ext>
            </a:extLst>
          </p:cNvPr>
          <p:cNvGraphicFramePr>
            <a:graphicFrameLocks noGrp="1"/>
          </p:cNvGraphicFramePr>
          <p:nvPr/>
        </p:nvGraphicFramePr>
        <p:xfrm>
          <a:off x="462924" y="5743657"/>
          <a:ext cx="573843" cy="365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표 76">
            <a:extLst>
              <a:ext uri="{FF2B5EF4-FFF2-40B4-BE49-F238E27FC236}">
                <a16:creationId xmlns:a16="http://schemas.microsoft.com/office/drawing/2014/main" id="{17EB31D1-7224-4AB4-9B2C-732662BBB6E5}"/>
              </a:ext>
            </a:extLst>
          </p:cNvPr>
          <p:cNvGraphicFramePr>
            <a:graphicFrameLocks noGrp="1"/>
          </p:cNvGraphicFramePr>
          <p:nvPr/>
        </p:nvGraphicFramePr>
        <p:xfrm>
          <a:off x="1032315" y="6470575"/>
          <a:ext cx="10607731" cy="330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0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86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                               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에서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,                   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를 눌러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csv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파일을 다운로드 받는다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 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표 77">
            <a:extLst>
              <a:ext uri="{FF2B5EF4-FFF2-40B4-BE49-F238E27FC236}">
                <a16:creationId xmlns:a16="http://schemas.microsoft.com/office/drawing/2014/main" id="{FC68E4BC-A1B0-4012-BBCF-D52AEE62A2CC}"/>
              </a:ext>
            </a:extLst>
          </p:cNvPr>
          <p:cNvGraphicFramePr>
            <a:graphicFrameLocks noGrp="1"/>
          </p:cNvGraphicFramePr>
          <p:nvPr/>
        </p:nvGraphicFramePr>
        <p:xfrm>
          <a:off x="465553" y="6101007"/>
          <a:ext cx="573843" cy="365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BB996BEA-BC40-441D-B25E-335C79FAB6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235" y="6532760"/>
            <a:ext cx="1781175" cy="2286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EEB15DA-15DC-4959-82BD-28828CB759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651" b="14761"/>
          <a:stretch/>
        </p:blipFill>
        <p:spPr>
          <a:xfrm>
            <a:off x="3428090" y="6514666"/>
            <a:ext cx="1000125" cy="228600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F19EA63D-3F8B-4DD0-9C8E-C73E53F448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0701" y="6170194"/>
            <a:ext cx="752475" cy="257175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743DF6E1-8709-48D6-AA0C-DFEA84FAF1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8677" y="6157018"/>
            <a:ext cx="447675" cy="266700"/>
          </a:xfrm>
          <a:prstGeom prst="rect">
            <a:avLst/>
          </a:prstGeom>
        </p:spPr>
      </p:pic>
      <p:graphicFrame>
        <p:nvGraphicFramePr>
          <p:cNvPr id="58" name="표 57">
            <a:extLst>
              <a:ext uri="{FF2B5EF4-FFF2-40B4-BE49-F238E27FC236}">
                <a16:creationId xmlns:a16="http://schemas.microsoft.com/office/drawing/2014/main" id="{8907CC7B-7C9A-44AE-9C86-1FC9280500EF}"/>
              </a:ext>
            </a:extLst>
          </p:cNvPr>
          <p:cNvGraphicFramePr>
            <a:graphicFrameLocks noGrp="1"/>
          </p:cNvGraphicFramePr>
          <p:nvPr/>
        </p:nvGraphicFramePr>
        <p:xfrm>
          <a:off x="458473" y="6476579"/>
          <a:ext cx="573843" cy="295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04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표 58">
            <a:extLst>
              <a:ext uri="{FF2B5EF4-FFF2-40B4-BE49-F238E27FC236}">
                <a16:creationId xmlns:a16="http://schemas.microsoft.com/office/drawing/2014/main" id="{0AF3A078-7660-4834-8143-48B3D9129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557821"/>
              </p:ext>
            </p:extLst>
          </p:nvPr>
        </p:nvGraphicFramePr>
        <p:xfrm>
          <a:off x="1036767" y="5745701"/>
          <a:ext cx="10607731" cy="365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0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OK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버튼을 눌러서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IP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주소를 확인하고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PC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에서 웹 브라우저를 띄워서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주소창에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http://IP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주소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:8080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을 입력한다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07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7CD4EC0C-AAC5-4115-9CFB-5F9A642BF5F0}"/>
              </a:ext>
            </a:extLst>
          </p:cNvPr>
          <p:cNvGraphicFramePr>
            <a:graphicFrameLocks noGrp="1"/>
          </p:cNvGraphicFramePr>
          <p:nvPr/>
        </p:nvGraphicFramePr>
        <p:xfrm>
          <a:off x="1039396" y="3145505"/>
          <a:ext cx="10607731" cy="365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0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                               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에서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,                   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를 눌러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csv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파일을 업로드 한다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 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87A3-0B06-4204-9F3C-9AA812DCFA3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0" y="0"/>
            <a:ext cx="12192000" cy="10416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-19641" y="308827"/>
            <a:ext cx="10527357" cy="73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300" b="1" dirty="0"/>
              <a:t>전화번호부 사용자 </a:t>
            </a:r>
            <a:r>
              <a:rPr lang="en-US" altLang="ko-KR" sz="3300" b="1" dirty="0"/>
              <a:t>Manual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8174" y="-545260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1452733" y="6525641"/>
            <a:ext cx="727075" cy="3079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대외비</a:t>
            </a:r>
          </a:p>
        </p:txBody>
      </p:sp>
      <p:sp>
        <p:nvSpPr>
          <p:cNvPr id="61" name="내용 개체 틀 5"/>
          <p:cNvSpPr txBox="1">
            <a:spLocks/>
          </p:cNvSpPr>
          <p:nvPr/>
        </p:nvSpPr>
        <p:spPr>
          <a:xfrm>
            <a:off x="7017150" y="5518342"/>
            <a:ext cx="8838838" cy="125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000" b="1" dirty="0">
              <a:latin typeface="+mn-ea"/>
            </a:endParaRPr>
          </a:p>
        </p:txBody>
      </p:sp>
      <p:sp>
        <p:nvSpPr>
          <p:cNvPr id="35" name="내용 개체 틀 5">
            <a:extLst>
              <a:ext uri="{FF2B5EF4-FFF2-40B4-BE49-F238E27FC236}">
                <a16:creationId xmlns:a16="http://schemas.microsoft.com/office/drawing/2014/main" id="{C81F6683-BB63-4FA8-9979-FA764121286B}"/>
              </a:ext>
            </a:extLst>
          </p:cNvPr>
          <p:cNvSpPr txBox="1">
            <a:spLocks/>
          </p:cNvSpPr>
          <p:nvPr/>
        </p:nvSpPr>
        <p:spPr>
          <a:xfrm>
            <a:off x="122389" y="1253043"/>
            <a:ext cx="8838838" cy="125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000" b="1" dirty="0">
                <a:latin typeface="+mn-ea"/>
              </a:rPr>
              <a:t> </a:t>
            </a:r>
          </a:p>
        </p:txBody>
      </p:sp>
      <p:sp>
        <p:nvSpPr>
          <p:cNvPr id="36" name="내용 개체 틀 5">
            <a:extLst>
              <a:ext uri="{FF2B5EF4-FFF2-40B4-BE49-F238E27FC236}">
                <a16:creationId xmlns:a16="http://schemas.microsoft.com/office/drawing/2014/main" id="{EC3BC8BF-B425-454F-9790-9D52DF741778}"/>
              </a:ext>
            </a:extLst>
          </p:cNvPr>
          <p:cNvSpPr txBox="1">
            <a:spLocks/>
          </p:cNvSpPr>
          <p:nvPr/>
        </p:nvSpPr>
        <p:spPr>
          <a:xfrm>
            <a:off x="385425" y="1155424"/>
            <a:ext cx="4120803" cy="471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ko-KR" altLang="en-US" sz="1800" b="1" dirty="0">
                <a:latin typeface="+mn-ea"/>
              </a:rPr>
              <a:t>전화번호부 </a:t>
            </a:r>
            <a:r>
              <a:rPr lang="en-US" altLang="ko-KR" sz="1800" b="1" dirty="0">
                <a:latin typeface="+mn-ea"/>
              </a:rPr>
              <a:t>PC </a:t>
            </a:r>
            <a:r>
              <a:rPr lang="ko-KR" altLang="en-US" sz="1800" b="1" dirty="0">
                <a:latin typeface="+mn-ea"/>
              </a:rPr>
              <a:t>에서 가져오기</a:t>
            </a:r>
          </a:p>
        </p:txBody>
      </p:sp>
      <p:sp>
        <p:nvSpPr>
          <p:cNvPr id="47" name="내용 개체 틀 5">
            <a:extLst>
              <a:ext uri="{FF2B5EF4-FFF2-40B4-BE49-F238E27FC236}">
                <a16:creationId xmlns:a16="http://schemas.microsoft.com/office/drawing/2014/main" id="{642C2694-600D-457F-B8CF-F11638486769}"/>
              </a:ext>
            </a:extLst>
          </p:cNvPr>
          <p:cNvSpPr txBox="1">
            <a:spLocks/>
          </p:cNvSpPr>
          <p:nvPr/>
        </p:nvSpPr>
        <p:spPr>
          <a:xfrm>
            <a:off x="385424" y="1557998"/>
            <a:ext cx="7794985" cy="310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200" b="1" dirty="0">
                <a:latin typeface="+mn-ea"/>
              </a:rPr>
              <a:t>1.PC</a:t>
            </a:r>
            <a:r>
              <a:rPr lang="ko-KR" altLang="en-US" sz="1200" b="1" dirty="0">
                <a:latin typeface="+mn-ea"/>
              </a:rPr>
              <a:t> 에 저장되어 있는 </a:t>
            </a:r>
            <a:r>
              <a:rPr lang="en-US" altLang="ko-KR" sz="1200" b="1" dirty="0">
                <a:latin typeface="+mn-ea"/>
              </a:rPr>
              <a:t>CSV </a:t>
            </a:r>
            <a:r>
              <a:rPr lang="ko-KR" altLang="en-US" sz="1200" b="1" dirty="0">
                <a:latin typeface="+mn-ea"/>
              </a:rPr>
              <a:t>형식 파일을 가져 올 수 있습니다 </a:t>
            </a:r>
            <a:r>
              <a:rPr lang="en-US" altLang="ko-KR" sz="1200" b="1" dirty="0">
                <a:latin typeface="+mn-ea"/>
              </a:rPr>
              <a:t>(Excel </a:t>
            </a:r>
            <a:r>
              <a:rPr lang="ko-KR" altLang="en-US" sz="1200" b="1" dirty="0">
                <a:latin typeface="+mn-ea"/>
              </a:rPr>
              <a:t>저장 시</a:t>
            </a:r>
            <a:r>
              <a:rPr lang="en-US" altLang="ko-KR" sz="1200" b="1" dirty="0">
                <a:latin typeface="+mn-ea"/>
              </a:rPr>
              <a:t>, UTF-8 csv </a:t>
            </a:r>
            <a:r>
              <a:rPr lang="ko-KR" altLang="en-US" sz="1200" b="1" dirty="0">
                <a:latin typeface="+mn-ea"/>
              </a:rPr>
              <a:t>로 저장필요</a:t>
            </a:r>
            <a:r>
              <a:rPr lang="en-US" altLang="ko-KR" sz="1200" b="1" dirty="0">
                <a:latin typeface="+mn-ea"/>
              </a:rPr>
              <a:t>)</a:t>
            </a:r>
            <a:endParaRPr lang="ko-KR" altLang="en-US" sz="1200" b="1" dirty="0">
              <a:latin typeface="+mn-ea"/>
            </a:endParaRPr>
          </a:p>
        </p:txBody>
      </p:sp>
      <p:sp>
        <p:nvSpPr>
          <p:cNvPr id="58" name="내용 개체 틀 5">
            <a:extLst>
              <a:ext uri="{FF2B5EF4-FFF2-40B4-BE49-F238E27FC236}">
                <a16:creationId xmlns:a16="http://schemas.microsoft.com/office/drawing/2014/main" id="{4269EB91-B527-4154-94DD-CD81296AA1D3}"/>
              </a:ext>
            </a:extLst>
          </p:cNvPr>
          <p:cNvSpPr txBox="1">
            <a:spLocks/>
          </p:cNvSpPr>
          <p:nvPr/>
        </p:nvSpPr>
        <p:spPr>
          <a:xfrm>
            <a:off x="392977" y="1822989"/>
            <a:ext cx="7794985" cy="310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200" b="1" dirty="0">
                <a:latin typeface="+mn-ea"/>
              </a:rPr>
              <a:t>2.</a:t>
            </a:r>
            <a:r>
              <a:rPr lang="ko-KR" altLang="en-US" sz="1200" b="1" dirty="0">
                <a:latin typeface="+mn-ea"/>
              </a:rPr>
              <a:t>전화번호부 파일 가져오기 방법</a:t>
            </a:r>
          </a:p>
        </p:txBody>
      </p:sp>
      <p:graphicFrame>
        <p:nvGraphicFramePr>
          <p:cNvPr id="59" name="표 58">
            <a:extLst>
              <a:ext uri="{FF2B5EF4-FFF2-40B4-BE49-F238E27FC236}">
                <a16:creationId xmlns:a16="http://schemas.microsoft.com/office/drawing/2014/main" id="{F8B27601-671D-40EF-94A8-96F072B34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996410"/>
              </p:ext>
            </p:extLst>
          </p:nvPr>
        </p:nvGraphicFramePr>
        <p:xfrm>
          <a:off x="1032316" y="2068282"/>
          <a:ext cx="10607731" cy="365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0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P1100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에서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“***773”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을 입력하여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P1100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설정 웹페이지 접속 가능 모드로 변경한다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.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이후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20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분 동안만 접속 가능함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표 59">
            <a:extLst>
              <a:ext uri="{FF2B5EF4-FFF2-40B4-BE49-F238E27FC236}">
                <a16:creationId xmlns:a16="http://schemas.microsoft.com/office/drawing/2014/main" id="{7D5BC44E-0E75-45CA-906A-D4955901044A}"/>
              </a:ext>
            </a:extLst>
          </p:cNvPr>
          <p:cNvGraphicFramePr>
            <a:graphicFrameLocks noGrp="1"/>
          </p:cNvGraphicFramePr>
          <p:nvPr/>
        </p:nvGraphicFramePr>
        <p:xfrm>
          <a:off x="462924" y="2068281"/>
          <a:ext cx="573843" cy="365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anchor="ctr"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" name="표 61">
            <a:extLst>
              <a:ext uri="{FF2B5EF4-FFF2-40B4-BE49-F238E27FC236}">
                <a16:creationId xmlns:a16="http://schemas.microsoft.com/office/drawing/2014/main" id="{7A53DC9A-75EA-4F91-9F77-B36BEBE09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055863"/>
              </p:ext>
            </p:extLst>
          </p:nvPr>
        </p:nvGraphicFramePr>
        <p:xfrm>
          <a:off x="1032316" y="2421956"/>
          <a:ext cx="10607731" cy="365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0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OK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버튼을 눌러서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IP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주소를 확인하고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PC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에서 웹 브라우저를 띄워서 주소창에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http://IP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주소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:8080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을 입력한다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" name="표 64">
            <a:extLst>
              <a:ext uri="{FF2B5EF4-FFF2-40B4-BE49-F238E27FC236}">
                <a16:creationId xmlns:a16="http://schemas.microsoft.com/office/drawing/2014/main" id="{A18F454C-2C7F-4005-9BB8-D98ED30B1BF1}"/>
              </a:ext>
            </a:extLst>
          </p:cNvPr>
          <p:cNvGraphicFramePr>
            <a:graphicFrameLocks noGrp="1"/>
          </p:cNvGraphicFramePr>
          <p:nvPr/>
        </p:nvGraphicFramePr>
        <p:xfrm>
          <a:off x="462924" y="2421956"/>
          <a:ext cx="573843" cy="365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" name="표 65">
            <a:extLst>
              <a:ext uri="{FF2B5EF4-FFF2-40B4-BE49-F238E27FC236}">
                <a16:creationId xmlns:a16="http://schemas.microsoft.com/office/drawing/2014/main" id="{EA9DC96F-4ED7-4924-9DBC-6D84D312D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626956"/>
              </p:ext>
            </p:extLst>
          </p:nvPr>
        </p:nvGraphicFramePr>
        <p:xfrm>
          <a:off x="1034945" y="2779306"/>
          <a:ext cx="10607731" cy="365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0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웹 접속 후 설정 페이지에 접속하여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        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탭에                  를 선택한다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. (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로그인 아이디는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admin,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패스워드는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admin)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표 66">
            <a:extLst>
              <a:ext uri="{FF2B5EF4-FFF2-40B4-BE49-F238E27FC236}">
                <a16:creationId xmlns:a16="http://schemas.microsoft.com/office/drawing/2014/main" id="{05D8DDFF-B1F4-43E9-AC6E-0B7E102F200B}"/>
              </a:ext>
            </a:extLst>
          </p:cNvPr>
          <p:cNvGraphicFramePr>
            <a:graphicFrameLocks noGrp="1"/>
          </p:cNvGraphicFramePr>
          <p:nvPr/>
        </p:nvGraphicFramePr>
        <p:xfrm>
          <a:off x="465553" y="2779306"/>
          <a:ext cx="573843" cy="365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0" name="그림 69">
            <a:extLst>
              <a:ext uri="{FF2B5EF4-FFF2-40B4-BE49-F238E27FC236}">
                <a16:creationId xmlns:a16="http://schemas.microsoft.com/office/drawing/2014/main" id="{59B95448-E2AB-44AA-BA1C-158D5415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465" y="3215443"/>
            <a:ext cx="1781175" cy="228600"/>
          </a:xfrm>
          <a:prstGeom prst="rect">
            <a:avLst/>
          </a:prstGeom>
        </p:spPr>
      </p:pic>
      <p:sp>
        <p:nvSpPr>
          <p:cNvPr id="72" name="내용 개체 틀 5">
            <a:extLst>
              <a:ext uri="{FF2B5EF4-FFF2-40B4-BE49-F238E27FC236}">
                <a16:creationId xmlns:a16="http://schemas.microsoft.com/office/drawing/2014/main" id="{F1C9BB2C-17B7-4D7E-B135-65483C7C8595}"/>
              </a:ext>
            </a:extLst>
          </p:cNvPr>
          <p:cNvSpPr txBox="1">
            <a:spLocks/>
          </p:cNvSpPr>
          <p:nvPr/>
        </p:nvSpPr>
        <p:spPr>
          <a:xfrm>
            <a:off x="474595" y="3575392"/>
            <a:ext cx="8838838" cy="1662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ko-KR" altLang="en-US" sz="1000" b="1" dirty="0">
                <a:latin typeface="+mn-ea"/>
              </a:rPr>
              <a:t>전화번호부 파일은</a:t>
            </a:r>
            <a:r>
              <a:rPr lang="en-US" altLang="ko-KR" sz="1000" b="1" dirty="0">
                <a:latin typeface="+mn-ea"/>
              </a:rPr>
              <a:t>, UTF-8 CSV </a:t>
            </a:r>
            <a:r>
              <a:rPr lang="ko-KR" altLang="en-US" sz="1000" b="1" dirty="0">
                <a:latin typeface="+mn-ea"/>
              </a:rPr>
              <a:t>파일로 저장한 파일만 가능합니다</a:t>
            </a:r>
            <a:r>
              <a:rPr lang="en-US" altLang="ko-KR" sz="1000" b="1" dirty="0">
                <a:latin typeface="+mn-ea"/>
              </a:rPr>
              <a:t>.</a:t>
            </a:r>
          </a:p>
          <a:p>
            <a:pPr>
              <a:buFontTx/>
              <a:buChar char="-"/>
            </a:pPr>
            <a:r>
              <a:rPr lang="en-US" altLang="ko-KR" sz="1000" b="1" dirty="0">
                <a:latin typeface="+mn-ea"/>
              </a:rPr>
              <a:t>Excel </a:t>
            </a:r>
            <a:r>
              <a:rPr lang="ko-KR" altLang="en-US" sz="1000" b="1" dirty="0">
                <a:latin typeface="+mn-ea"/>
              </a:rPr>
              <a:t>에서 다른 이름으로 저장시에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파일저장형식을 </a:t>
            </a:r>
            <a:r>
              <a:rPr lang="en-US" altLang="ko-KR" sz="1000" b="1" dirty="0">
                <a:latin typeface="+mn-ea"/>
              </a:rPr>
              <a:t>CSV UTF-8(</a:t>
            </a:r>
            <a:r>
              <a:rPr lang="ko-KR" altLang="en-US" sz="1000" b="1" dirty="0">
                <a:latin typeface="+mn-ea"/>
              </a:rPr>
              <a:t>쉼표로 분리</a:t>
            </a:r>
            <a:r>
              <a:rPr lang="en-US" altLang="ko-KR" sz="1000" b="1" dirty="0">
                <a:latin typeface="+mn-ea"/>
              </a:rPr>
              <a:t>)(*.csv)</a:t>
            </a:r>
            <a:r>
              <a:rPr lang="ko-KR" altLang="en-US" sz="1000" b="1" dirty="0">
                <a:latin typeface="+mn-ea"/>
              </a:rPr>
              <a:t> 로 저장합니다</a:t>
            </a:r>
            <a:r>
              <a:rPr lang="en-US" altLang="ko-KR" sz="1000" b="1" dirty="0">
                <a:latin typeface="+mn-ea"/>
              </a:rPr>
              <a:t>. </a:t>
            </a:r>
            <a:r>
              <a:rPr lang="ko-KR" altLang="en-US" sz="1000" b="1" dirty="0">
                <a:solidFill>
                  <a:srgbClr val="FF0000"/>
                </a:solidFill>
                <a:latin typeface="+mn-ea"/>
              </a:rPr>
              <a:t>반드시 </a:t>
            </a:r>
            <a:r>
              <a:rPr lang="en-US" altLang="ko-KR" sz="1000" b="1" dirty="0">
                <a:solidFill>
                  <a:srgbClr val="FF0000"/>
                </a:solidFill>
                <a:latin typeface="+mn-ea"/>
              </a:rPr>
              <a:t>*.csv </a:t>
            </a:r>
            <a:r>
              <a:rPr lang="ko-KR" altLang="en-US" sz="1000" b="1" dirty="0">
                <a:solidFill>
                  <a:srgbClr val="FF0000"/>
                </a:solidFill>
                <a:latin typeface="+mn-ea"/>
              </a:rPr>
              <a:t>파일 포맷으로 저장</a:t>
            </a:r>
            <a:r>
              <a:rPr lang="ko-KR" altLang="en-US" sz="1000" b="1" dirty="0">
                <a:latin typeface="+mn-ea"/>
              </a:rPr>
              <a:t>해야 합니다</a:t>
            </a:r>
            <a:r>
              <a:rPr lang="en-US" altLang="ko-KR" sz="1000" b="1" dirty="0">
                <a:latin typeface="+mn-ea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1000" b="1" dirty="0">
                <a:latin typeface="+mn-ea"/>
              </a:rPr>
              <a:t>파일 형식은 </a:t>
            </a:r>
            <a:r>
              <a:rPr lang="en-US" altLang="ko-KR" sz="1000" b="1" dirty="0">
                <a:latin typeface="+mn-ea"/>
              </a:rPr>
              <a:t>P1100 </a:t>
            </a:r>
            <a:r>
              <a:rPr lang="ko-KR" altLang="en-US" sz="1000" b="1" dirty="0">
                <a:latin typeface="+mn-ea"/>
              </a:rPr>
              <a:t>에서 다운로드 받은 전화번호부 형식만이 적용 가능합니다</a:t>
            </a:r>
            <a:r>
              <a:rPr lang="en-US" altLang="ko-KR" sz="1000" b="1" dirty="0">
                <a:latin typeface="+mn-ea"/>
              </a:rPr>
              <a:t>. (</a:t>
            </a:r>
            <a:r>
              <a:rPr lang="ko-KR" altLang="en-US" sz="1000" b="1" dirty="0">
                <a:latin typeface="+mn-ea"/>
              </a:rPr>
              <a:t>기존 전화번호부 다운로드 </a:t>
            </a:r>
            <a:r>
              <a:rPr lang="en-US" altLang="ko-KR" sz="1000" b="1" dirty="0">
                <a:latin typeface="+mn-ea"/>
              </a:rPr>
              <a:t>– </a:t>
            </a:r>
            <a:r>
              <a:rPr lang="ko-KR" altLang="en-US" sz="1000" b="1" dirty="0">
                <a:latin typeface="+mn-ea"/>
              </a:rPr>
              <a:t>편집 </a:t>
            </a:r>
            <a:r>
              <a:rPr lang="en-US" altLang="ko-KR" sz="1000" b="1" dirty="0">
                <a:latin typeface="+mn-ea"/>
              </a:rPr>
              <a:t>– </a:t>
            </a:r>
            <a:r>
              <a:rPr lang="ko-KR" altLang="en-US" sz="1000" b="1" dirty="0">
                <a:latin typeface="+mn-ea"/>
              </a:rPr>
              <a:t>업로드</a:t>
            </a:r>
            <a:r>
              <a:rPr lang="en-US" altLang="ko-KR" sz="1000" b="1" dirty="0">
                <a:latin typeface="+mn-ea"/>
              </a:rPr>
              <a:t> </a:t>
            </a:r>
            <a:r>
              <a:rPr lang="ko-KR" altLang="en-US" sz="1000" b="1" dirty="0">
                <a:latin typeface="+mn-ea"/>
              </a:rPr>
              <a:t>순으로 진행해주세요</a:t>
            </a:r>
            <a:r>
              <a:rPr lang="en-US" altLang="ko-KR" sz="1000" b="1" dirty="0">
                <a:latin typeface="+mn-ea"/>
              </a:rPr>
              <a:t>)</a:t>
            </a:r>
          </a:p>
          <a:p>
            <a:pPr>
              <a:buFontTx/>
              <a:buChar char="-"/>
            </a:pPr>
            <a:r>
              <a:rPr lang="ko-KR" altLang="en-US" sz="1000" b="1" dirty="0">
                <a:latin typeface="+mn-ea"/>
              </a:rPr>
              <a:t>웹 접속 시 </a:t>
            </a:r>
            <a:r>
              <a:rPr lang="en-US" altLang="ko-KR" sz="1000" b="1" dirty="0">
                <a:latin typeface="+mn-ea"/>
              </a:rPr>
              <a:t>ID/Password </a:t>
            </a:r>
            <a:r>
              <a:rPr lang="ko-KR" altLang="en-US" sz="1000" b="1" dirty="0">
                <a:latin typeface="+mn-ea"/>
              </a:rPr>
              <a:t>는</a:t>
            </a:r>
            <a:r>
              <a:rPr lang="en-US" altLang="ko-KR" sz="1000" b="1" dirty="0">
                <a:latin typeface="+mn-ea"/>
              </a:rPr>
              <a:t> user/</a:t>
            </a:r>
            <a:r>
              <a:rPr lang="en-US" altLang="ko-KR" sz="1000" b="1" dirty="0" err="1">
                <a:latin typeface="+mn-ea"/>
              </a:rPr>
              <a:t>xxxx</a:t>
            </a:r>
            <a:r>
              <a:rPr lang="ko-KR" altLang="en-US" sz="1000" b="1" dirty="0">
                <a:latin typeface="+mn-ea"/>
              </a:rPr>
              <a:t> 입니다</a:t>
            </a:r>
            <a:r>
              <a:rPr lang="en-US" altLang="ko-KR" sz="1000" b="1" dirty="0">
                <a:latin typeface="+mn-ea"/>
              </a:rPr>
              <a:t>. </a:t>
            </a:r>
          </a:p>
          <a:p>
            <a:pPr>
              <a:buFontTx/>
              <a:buChar char="-"/>
            </a:pPr>
            <a:r>
              <a:rPr lang="en-US" altLang="ko-KR" sz="1000" b="1" dirty="0">
                <a:latin typeface="+mn-ea"/>
              </a:rPr>
              <a:t>CSV </a:t>
            </a:r>
            <a:r>
              <a:rPr lang="ko-KR" altLang="en-US" sz="1000" b="1" dirty="0">
                <a:latin typeface="+mn-ea"/>
              </a:rPr>
              <a:t>파일 저장 시 </a:t>
            </a:r>
            <a:r>
              <a:rPr lang="en-US" altLang="ko-KR" sz="1000" b="1" dirty="0">
                <a:latin typeface="+mn-ea"/>
              </a:rPr>
              <a:t>Name, Number, Group Name </a:t>
            </a:r>
            <a:r>
              <a:rPr lang="ko-KR" altLang="en-US" sz="1000" b="1" dirty="0">
                <a:latin typeface="+mn-ea"/>
              </a:rPr>
              <a:t>순으로 저장합니다</a:t>
            </a:r>
            <a:r>
              <a:rPr lang="en-US" altLang="ko-KR" sz="1000" b="1" dirty="0">
                <a:latin typeface="+mn-ea"/>
              </a:rPr>
              <a:t>. (</a:t>
            </a:r>
            <a:r>
              <a:rPr lang="ko-KR" altLang="en-US" sz="1000" b="1" dirty="0">
                <a:latin typeface="+mn-ea"/>
              </a:rPr>
              <a:t>첫 줄 반드시 유지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오른쪽 예제 참조</a:t>
            </a:r>
            <a:r>
              <a:rPr lang="en-US" altLang="ko-KR" sz="1000" b="1" dirty="0">
                <a:latin typeface="+mn-ea"/>
              </a:rPr>
              <a:t>)</a:t>
            </a:r>
          </a:p>
          <a:p>
            <a:pPr>
              <a:buFontTx/>
              <a:buChar char="-"/>
            </a:pPr>
            <a:r>
              <a:rPr lang="en-US" altLang="ko-KR" sz="1000" b="1" dirty="0">
                <a:latin typeface="+mn-ea"/>
              </a:rPr>
              <a:t>Group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Name</a:t>
            </a:r>
            <a:r>
              <a:rPr lang="ko-KR" altLang="en-US" sz="1000" b="1" dirty="0">
                <a:latin typeface="+mn-ea"/>
              </a:rPr>
              <a:t> 사용하지 않으면</a:t>
            </a:r>
            <a:r>
              <a:rPr lang="en-US" altLang="ko-KR" sz="1000" b="1" dirty="0">
                <a:latin typeface="+mn-ea"/>
              </a:rPr>
              <a:t>,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ko-KR" altLang="en-US" sz="1000" b="1" dirty="0">
                <a:solidFill>
                  <a:srgbClr val="0070C0"/>
                </a:solidFill>
                <a:latin typeface="+mn-ea"/>
              </a:rPr>
              <a:t>미지정</a:t>
            </a:r>
            <a:r>
              <a:rPr lang="ko-KR" altLang="en-US" sz="1000" b="1" dirty="0">
                <a:latin typeface="+mn-ea"/>
              </a:rPr>
              <a:t>으로 설정해주세요</a:t>
            </a:r>
            <a:r>
              <a:rPr lang="en-US" altLang="ko-KR" sz="1000" b="1" dirty="0">
                <a:latin typeface="+mn-ea"/>
              </a:rPr>
              <a:t>.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0181A807-D8D0-485A-B1FB-8B9B729514B8}"/>
              </a:ext>
            </a:extLst>
          </p:cNvPr>
          <p:cNvGrpSpPr/>
          <p:nvPr/>
        </p:nvGrpSpPr>
        <p:grpSpPr>
          <a:xfrm>
            <a:off x="640050" y="5222120"/>
            <a:ext cx="5845540" cy="1398561"/>
            <a:chOff x="641441" y="4882062"/>
            <a:chExt cx="5845540" cy="1398561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92E2E00E-1031-4486-B14D-9EA5475E9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441" y="4882062"/>
              <a:ext cx="5845540" cy="1398561"/>
            </a:xfrm>
            <a:prstGeom prst="rect">
              <a:avLst/>
            </a:prstGeom>
          </p:spPr>
        </p:pic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8606D82A-423F-4072-9B99-3006CF59F0D6}"/>
                </a:ext>
              </a:extLst>
            </p:cNvPr>
            <p:cNvSpPr/>
            <p:nvPr/>
          </p:nvSpPr>
          <p:spPr>
            <a:xfrm>
              <a:off x="2853447" y="5846078"/>
              <a:ext cx="1515565" cy="3438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9" name="그림 8">
            <a:extLst>
              <a:ext uri="{FF2B5EF4-FFF2-40B4-BE49-F238E27FC236}">
                <a16:creationId xmlns:a16="http://schemas.microsoft.com/office/drawing/2014/main" id="{89402084-D5C6-42C9-A4F3-A633104B9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282" y="2823568"/>
            <a:ext cx="447675" cy="2667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50C4806-CCD4-4897-90D5-746A6B0E5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667" y="2846536"/>
            <a:ext cx="752475" cy="2571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9F42D99-DC84-4EA7-8175-026F8E596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487" y="3220279"/>
            <a:ext cx="723900" cy="228600"/>
          </a:xfrm>
          <a:prstGeom prst="rect">
            <a:avLst/>
          </a:prstGeom>
        </p:spPr>
      </p:pic>
      <p:graphicFrame>
        <p:nvGraphicFramePr>
          <p:cNvPr id="31" name="표 30">
            <a:extLst>
              <a:ext uri="{FF2B5EF4-FFF2-40B4-BE49-F238E27FC236}">
                <a16:creationId xmlns:a16="http://schemas.microsoft.com/office/drawing/2014/main" id="{6B582778-5982-4189-8BEC-2A2B2C82E466}"/>
              </a:ext>
            </a:extLst>
          </p:cNvPr>
          <p:cNvGraphicFramePr>
            <a:graphicFrameLocks noGrp="1"/>
          </p:cNvGraphicFramePr>
          <p:nvPr/>
        </p:nvGraphicFramePr>
        <p:xfrm>
          <a:off x="470004" y="3145505"/>
          <a:ext cx="573843" cy="365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rgbClr val="FFC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" name="그룹 6">
            <a:extLst>
              <a:ext uri="{FF2B5EF4-FFF2-40B4-BE49-F238E27FC236}">
                <a16:creationId xmlns:a16="http://schemas.microsoft.com/office/drawing/2014/main" id="{D2336134-522C-4F31-9D62-E64785AF93F9}"/>
              </a:ext>
            </a:extLst>
          </p:cNvPr>
          <p:cNvGrpSpPr/>
          <p:nvPr/>
        </p:nvGrpSpPr>
        <p:grpSpPr>
          <a:xfrm>
            <a:off x="7105029" y="4602074"/>
            <a:ext cx="2743200" cy="2231542"/>
            <a:chOff x="7239000" y="4610152"/>
            <a:chExt cx="2743200" cy="2231542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D6653ABD-9BAC-44E6-A5E4-7803E37B2479}"/>
                </a:ext>
              </a:extLst>
            </p:cNvPr>
            <p:cNvGrpSpPr/>
            <p:nvPr/>
          </p:nvGrpSpPr>
          <p:grpSpPr>
            <a:xfrm>
              <a:off x="7239000" y="4610152"/>
              <a:ext cx="2743200" cy="2231542"/>
              <a:chOff x="7239000" y="4610152"/>
              <a:chExt cx="2743200" cy="2231542"/>
            </a:xfrm>
          </p:grpSpPr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id="{CB6C6821-86A4-4B51-B9FE-48B386B43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9000" y="4610152"/>
                <a:ext cx="2743200" cy="2231542"/>
              </a:xfrm>
              <a:prstGeom prst="rect">
                <a:avLst/>
              </a:prstGeom>
            </p:spPr>
          </p:pic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9A496D2E-3790-40B9-84D7-B78733B76784}"/>
                  </a:ext>
                </a:extLst>
              </p:cNvPr>
              <p:cNvSpPr/>
              <p:nvPr/>
            </p:nvSpPr>
            <p:spPr>
              <a:xfrm>
                <a:off x="7239000" y="4750978"/>
                <a:ext cx="2572678" cy="23247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57F35DB-2887-4E2D-8B2D-642B03810987}"/>
                </a:ext>
              </a:extLst>
            </p:cNvPr>
            <p:cNvSpPr/>
            <p:nvPr/>
          </p:nvSpPr>
          <p:spPr>
            <a:xfrm flipH="1">
              <a:off x="8590179" y="4961177"/>
              <a:ext cx="107417" cy="181044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B94D825A-8F31-4B5D-9510-D97AEA45B1BC}"/>
                </a:ext>
              </a:extLst>
            </p:cNvPr>
            <p:cNvSpPr/>
            <p:nvPr/>
          </p:nvSpPr>
          <p:spPr>
            <a:xfrm>
              <a:off x="7669136" y="4961178"/>
              <a:ext cx="107417" cy="181044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914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357351" y="5770179"/>
            <a:ext cx="11403725" cy="72521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57351" y="192197"/>
            <a:ext cx="9144000" cy="3154318"/>
          </a:xfrm>
        </p:spPr>
        <p:txBody>
          <a:bodyPr>
            <a:normAutofit/>
          </a:bodyPr>
          <a:lstStyle/>
          <a:p>
            <a:pPr algn="l"/>
            <a:r>
              <a:rPr lang="en-US" altLang="ko-KR" sz="4400" dirty="0"/>
              <a:t>P1100</a:t>
            </a:r>
            <a:br>
              <a:rPr lang="en-US" altLang="ko-KR" dirty="0"/>
            </a:br>
            <a:r>
              <a:rPr lang="ko-KR" altLang="en-US" sz="4800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기업용 인터넷전화</a:t>
            </a:r>
            <a:br>
              <a:rPr lang="en-US" altLang="ko-KR" dirty="0"/>
            </a:br>
            <a:r>
              <a:rPr lang="ko-KR" altLang="en-US" sz="4000" b="1" dirty="0" err="1"/>
              <a:t>확장모듈</a:t>
            </a:r>
            <a:r>
              <a:rPr lang="en-US" altLang="ko-KR" sz="4000" b="1" dirty="0"/>
              <a:t>(BLF) </a:t>
            </a:r>
            <a:r>
              <a:rPr lang="ko-KR" altLang="en-US" sz="4000" dirty="0"/>
              <a:t>사용 설명서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57351" y="5829033"/>
            <a:ext cx="9144000" cy="619066"/>
          </a:xfrm>
        </p:spPr>
        <p:txBody>
          <a:bodyPr>
            <a:normAutofit/>
          </a:bodyPr>
          <a:lstStyle/>
          <a:p>
            <a:pPr algn="just"/>
            <a:r>
              <a:rPr lang="ko-KR" altLang="en-US" sz="1400" b="1" dirty="0"/>
              <a:t>제품 </a:t>
            </a:r>
            <a:r>
              <a:rPr lang="en-US" altLang="ko-KR" sz="1400" b="1" dirty="0"/>
              <a:t>AS </a:t>
            </a:r>
            <a:r>
              <a:rPr lang="ko-KR" altLang="en-US" sz="1400" b="1" dirty="0"/>
              <a:t>문의</a:t>
            </a:r>
            <a:r>
              <a:rPr lang="en-US" altLang="ko-KR" sz="1400" b="1" dirty="0"/>
              <a:t> : 031-695-5000 (</a:t>
            </a:r>
            <a:r>
              <a:rPr lang="ko-KR" altLang="en-US" sz="1400" b="1" dirty="0"/>
              <a:t>주식회사 </a:t>
            </a:r>
            <a:r>
              <a:rPr lang="ko-KR" altLang="en-US" sz="1400" b="1" dirty="0" err="1"/>
              <a:t>한양디지텍</a:t>
            </a:r>
            <a:r>
              <a:rPr lang="en-US" altLang="ko-KR" sz="1400" b="1" dirty="0"/>
              <a:t>)</a:t>
            </a:r>
            <a:endParaRPr lang="ko-KR" altLang="en-US" sz="1400" b="1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30" y="5815737"/>
            <a:ext cx="2019916" cy="6481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52733" y="6525641"/>
            <a:ext cx="727075" cy="3079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대외비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FA6FF5E-46C1-41B7-8C35-DE14CAEAE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55" b="94225" l="4418" r="97189">
                        <a14:foregroundMark x1="42169" y1="21277" x2="19478" y2="57143"/>
                        <a14:foregroundMark x1="41365" y1="66869" x2="59639" y2="48632"/>
                        <a14:foregroundMark x1="43173" y1="37082" x2="32530" y2="64134"/>
                        <a14:foregroundMark x1="30522" y1="70517" x2="53012" y2="82067"/>
                        <a14:foregroundMark x1="25100" y1="77812" x2="47791" y2="85714"/>
                        <a14:foregroundMark x1="10643" y1="72644" x2="4819" y2="60182"/>
                        <a14:foregroundMark x1="4819" y1="60182" x2="19478" y2="48632"/>
                        <a14:foregroundMark x1="64659" y1="68997" x2="81124" y2="36778"/>
                        <a14:foregroundMark x1="54819" y1="94225" x2="51807" y2="93921"/>
                        <a14:foregroundMark x1="86345" y1="21581" x2="81325" y2="34650"/>
                        <a14:foregroundMark x1="89960" y1="17021" x2="91165" y2="14894"/>
                        <a14:foregroundMark x1="55823" y1="9726" x2="46185" y2="18541"/>
                        <a14:foregroundMark x1="34739" y1="27964" x2="42972" y2="19757"/>
                        <a14:foregroundMark x1="28112" y1="37386" x2="38353" y2="22188"/>
                        <a14:foregroundMark x1="23293" y1="41945" x2="32129" y2="31611"/>
                        <a14:foregroundMark x1="32129" y1="31611" x2="37952" y2="18237"/>
                        <a14:foregroundMark x1="37952" y1="18237" x2="47390" y2="7903"/>
                        <a14:foregroundMark x1="48594" y1="7295" x2="57834" y2="5260"/>
                        <a14:foregroundMark x1="66287" y1="7704" x2="69277" y2="8207"/>
                        <a14:foregroundMark x1="69631" y1="7527" x2="93775" y2="13374"/>
                        <a14:foregroundMark x1="96787" y1="13678" x2="97189" y2="13374"/>
                        <a14:foregroundMark x1="56827" y1="42249" x2="59839" y2="42553"/>
                        <a14:foregroundMark x1="70884" y1="69605" x2="62450" y2="78723"/>
                        <a14:foregroundMark x1="62450" y1="78723" x2="69880" y2="70517"/>
                        <a14:backgroundMark x1="13253" y1="63526" x2="14257" y2="61398"/>
                        <a14:backgroundMark x1="13855" y1="66261" x2="11847" y2="65957"/>
                        <a14:backgroundMark x1="34940" y1="9726" x2="39357" y2="4255"/>
                        <a14:backgroundMark x1="75904" y1="3647" x2="82932" y2="3647"/>
                        <a14:backgroundMark x1="67871" y1="3343" x2="57028" y2="33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9283" y="1040165"/>
            <a:ext cx="47434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0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47A6E46-18D6-4499-84C3-7464DF615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350" y="1695289"/>
            <a:ext cx="2054882" cy="4320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35DBDB8-7222-4B58-B6AE-AB2FF4769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476" y="1705387"/>
            <a:ext cx="1909894" cy="4320000"/>
          </a:xfrm>
          <a:prstGeom prst="rect">
            <a:avLst/>
          </a:prstGeom>
        </p:spPr>
      </p:pic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95C87A3-0B06-4204-9F3C-9AA812DCFA3A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0" y="1"/>
            <a:ext cx="12192000" cy="10440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65204" y="82316"/>
            <a:ext cx="1414806" cy="301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기업용 인터넷 전화기</a:t>
            </a:r>
            <a:endParaRPr lang="ko-KR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-19640" y="308827"/>
            <a:ext cx="10515600" cy="73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300" b="1" dirty="0"/>
              <a:t>각 부의 명칭 및 설명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31" name="내용 개체 틀 5"/>
          <p:cNvSpPr txBox="1">
            <a:spLocks/>
          </p:cNvSpPr>
          <p:nvPr/>
        </p:nvSpPr>
        <p:spPr>
          <a:xfrm>
            <a:off x="1580207" y="6025387"/>
            <a:ext cx="1195896" cy="574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latin typeface="+mn-ea"/>
              </a:rPr>
              <a:t>BLF </a:t>
            </a:r>
            <a:r>
              <a:rPr lang="ko-KR" altLang="en-US" sz="1200" b="1" dirty="0">
                <a:latin typeface="+mn-ea"/>
              </a:rPr>
              <a:t>확장장비</a:t>
            </a:r>
            <a:endParaRPr lang="en-US" altLang="ko-KR" sz="1200" b="1" dirty="0">
              <a:latin typeface="+mn-ea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200" b="1" dirty="0">
                <a:latin typeface="+mn-ea"/>
              </a:rPr>
              <a:t>전면</a:t>
            </a:r>
            <a:endParaRPr lang="en-US" altLang="ko-KR" sz="1200" b="1" dirty="0">
              <a:latin typeface="+mn-ea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ko-KR" altLang="en-US" sz="1200" b="1" dirty="0">
              <a:latin typeface="+mn-ea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2215613" y="2123325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10000"/>
          </a:bodyPr>
          <a:lstStyle/>
          <a:p>
            <a:pPr algn="ctr"/>
            <a:r>
              <a:rPr lang="en-US" altLang="ko-KR" sz="1000" dirty="0"/>
              <a:t>1</a:t>
            </a:r>
          </a:p>
        </p:txBody>
      </p:sp>
      <p:sp>
        <p:nvSpPr>
          <p:cNvPr id="60" name="타원 59"/>
          <p:cNvSpPr/>
          <p:nvPr/>
        </p:nvSpPr>
        <p:spPr>
          <a:xfrm>
            <a:off x="2215613" y="3921930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10000"/>
          </a:bodyPr>
          <a:lstStyle/>
          <a:p>
            <a:pPr algn="ctr"/>
            <a:r>
              <a:rPr lang="en-US" altLang="ko-KR" sz="1000" dirty="0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1452733" y="6525641"/>
            <a:ext cx="727075" cy="3079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대외비</a:t>
            </a:r>
          </a:p>
        </p:txBody>
      </p:sp>
      <p:sp>
        <p:nvSpPr>
          <p:cNvPr id="65" name="내용 개체 틀 5"/>
          <p:cNvSpPr txBox="1">
            <a:spLocks/>
          </p:cNvSpPr>
          <p:nvPr/>
        </p:nvSpPr>
        <p:spPr>
          <a:xfrm>
            <a:off x="3490101" y="6015602"/>
            <a:ext cx="1230042" cy="701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latin typeface="+mn-ea"/>
              </a:rPr>
              <a:t>BLF </a:t>
            </a:r>
            <a:r>
              <a:rPr lang="ko-KR" altLang="en-US" sz="1200" b="1" dirty="0">
                <a:latin typeface="+mn-ea"/>
              </a:rPr>
              <a:t>확장장비</a:t>
            </a:r>
            <a:endParaRPr lang="en-US" altLang="ko-KR" sz="1200" b="1" dirty="0">
              <a:latin typeface="+mn-ea"/>
            </a:endParaRPr>
          </a:p>
          <a:p>
            <a:pPr marL="0" indent="0" algn="ctr">
              <a:buNone/>
            </a:pPr>
            <a:r>
              <a:rPr lang="ko-KR" altLang="en-US" sz="1200" b="1" dirty="0">
                <a:latin typeface="+mn-ea"/>
              </a:rPr>
              <a:t>후면</a:t>
            </a:r>
            <a:endParaRPr lang="en-US" altLang="ko-KR" sz="1200" b="1" dirty="0">
              <a:latin typeface="+mn-ea"/>
            </a:endParaRPr>
          </a:p>
          <a:p>
            <a:pPr marL="0" indent="0" algn="ctr">
              <a:buNone/>
            </a:pPr>
            <a:endParaRPr lang="ko-KR" altLang="en-US" sz="1200" b="1" dirty="0">
              <a:latin typeface="+mn-ea"/>
            </a:endParaRPr>
          </a:p>
        </p:txBody>
      </p:sp>
      <p:sp>
        <p:nvSpPr>
          <p:cNvPr id="66" name="타원 65"/>
          <p:cNvSpPr/>
          <p:nvPr/>
        </p:nvSpPr>
        <p:spPr>
          <a:xfrm>
            <a:off x="3808433" y="4205905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10000"/>
          </a:bodyPr>
          <a:lstStyle/>
          <a:p>
            <a:pPr algn="ctr"/>
            <a:r>
              <a:rPr lang="en-US" altLang="ko-KR" sz="1000" dirty="0"/>
              <a:t>4</a:t>
            </a:r>
          </a:p>
        </p:txBody>
      </p:sp>
      <p:sp>
        <p:nvSpPr>
          <p:cNvPr id="67" name="타원 66"/>
          <p:cNvSpPr/>
          <p:nvPr/>
        </p:nvSpPr>
        <p:spPr>
          <a:xfrm>
            <a:off x="3808433" y="3931585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10000"/>
          </a:bodyPr>
          <a:lstStyle/>
          <a:p>
            <a:pPr algn="ctr"/>
            <a:r>
              <a:rPr lang="en-US" altLang="ko-KR" sz="1000" dirty="0"/>
              <a:t>3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AF341F9E-679A-4135-9B5A-EC3E0ACA25AD}"/>
              </a:ext>
            </a:extLst>
          </p:cNvPr>
          <p:cNvGraphicFramePr>
            <a:graphicFrameLocks noGrp="1"/>
          </p:cNvGraphicFramePr>
          <p:nvPr/>
        </p:nvGraphicFramePr>
        <p:xfrm>
          <a:off x="5707146" y="2754772"/>
          <a:ext cx="5646654" cy="618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46654">
                  <a:extLst>
                    <a:ext uri="{9D8B030D-6E8A-4147-A177-3AD203B41FA5}">
                      <a16:colId xmlns:a16="http://schemas.microsoft.com/office/drawing/2014/main" val="3700347653"/>
                    </a:ext>
                  </a:extLst>
                </a:gridCol>
              </a:tblGrid>
              <a:tr h="34455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BLF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버튼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A(10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           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BLF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기능 시 단축다이얼 버튼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                        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573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BLF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버튼 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B(10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키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          BLF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기능 시 단축다이얼 버튼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427452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F4BB37C4-8FBA-494C-A44C-83C6419B6970}"/>
              </a:ext>
            </a:extLst>
          </p:cNvPr>
          <p:cNvGraphicFramePr>
            <a:graphicFrameLocks noGrp="1"/>
          </p:cNvGraphicFramePr>
          <p:nvPr/>
        </p:nvGraphicFramePr>
        <p:xfrm>
          <a:off x="5707146" y="3382945"/>
          <a:ext cx="5646654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46654">
                  <a:extLst>
                    <a:ext uri="{9D8B030D-6E8A-4147-A177-3AD203B41FA5}">
                      <a16:colId xmlns:a16="http://schemas.microsoft.com/office/drawing/2014/main" val="3754565907"/>
                    </a:ext>
                  </a:extLst>
                </a:gridCol>
              </a:tblGrid>
              <a:tr h="15947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  EXT.IN(BLF)                 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고급형 </a:t>
                      </a: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확장모듈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적용포트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(IN)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133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  EXT.OUT(BLF)             </a:t>
                      </a: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고급형 </a:t>
                      </a:r>
                      <a:r>
                        <a:rPr lang="ko-KR" altLang="en-US" sz="1200" b="0" kern="1200" baseline="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확장모듈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적용포트</a:t>
                      </a:r>
                      <a:r>
                        <a:rPr lang="en-US" altLang="ko-KR" sz="1200" b="0" kern="1200" baseline="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(OUT)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025285"/>
                  </a:ext>
                </a:extLst>
              </a:tr>
            </a:tbl>
          </a:graphicData>
        </a:graphic>
      </p:graphicFrame>
      <p:sp>
        <p:nvSpPr>
          <p:cNvPr id="17" name="타원 16">
            <a:extLst>
              <a:ext uri="{FF2B5EF4-FFF2-40B4-BE49-F238E27FC236}">
                <a16:creationId xmlns:a16="http://schemas.microsoft.com/office/drawing/2014/main" id="{B476364E-A8F6-407B-8803-AEFC7924511C}"/>
              </a:ext>
            </a:extLst>
          </p:cNvPr>
          <p:cNvSpPr/>
          <p:nvPr/>
        </p:nvSpPr>
        <p:spPr>
          <a:xfrm>
            <a:off x="5727351" y="2830169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10000"/>
          </a:bodyPr>
          <a:lstStyle/>
          <a:p>
            <a:pPr algn="ctr"/>
            <a:r>
              <a:rPr lang="en-US" altLang="ko-KR" sz="1000" dirty="0"/>
              <a:t>1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8BBA1A3C-7681-4A29-B96C-F8EAC5603B0A}"/>
              </a:ext>
            </a:extLst>
          </p:cNvPr>
          <p:cNvSpPr/>
          <p:nvPr/>
        </p:nvSpPr>
        <p:spPr>
          <a:xfrm>
            <a:off x="5727351" y="3143265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10000"/>
          </a:bodyPr>
          <a:lstStyle/>
          <a:p>
            <a:pPr algn="ctr"/>
            <a:r>
              <a:rPr lang="en-US" altLang="ko-KR" sz="1000" dirty="0"/>
              <a:t>2</a:t>
            </a: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6BB5A56A-3DF2-4D74-ACC8-D993B2C11412}"/>
              </a:ext>
            </a:extLst>
          </p:cNvPr>
          <p:cNvSpPr/>
          <p:nvPr/>
        </p:nvSpPr>
        <p:spPr>
          <a:xfrm>
            <a:off x="5734243" y="3433322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10000"/>
          </a:bodyPr>
          <a:lstStyle/>
          <a:p>
            <a:pPr algn="ctr"/>
            <a:r>
              <a:rPr lang="en-US" altLang="ko-KR" sz="1000" dirty="0"/>
              <a:t>3</a:t>
            </a: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93A60714-3E64-455C-B328-ECF01DB7CB17}"/>
              </a:ext>
            </a:extLst>
          </p:cNvPr>
          <p:cNvSpPr/>
          <p:nvPr/>
        </p:nvSpPr>
        <p:spPr>
          <a:xfrm>
            <a:off x="5734243" y="3713518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 lnSpcReduction="10000"/>
          </a:bodyPr>
          <a:lstStyle/>
          <a:p>
            <a:pPr algn="ctr"/>
            <a:r>
              <a:rPr lang="en-US" altLang="ko-KR" sz="1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53172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extLst>
              <a:ext uri="{FF2B5EF4-FFF2-40B4-BE49-F238E27FC236}">
                <a16:creationId xmlns:a16="http://schemas.microsoft.com/office/drawing/2014/main" id="{5C5491DC-2A0D-4F27-B1BA-8F6FAA7F2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32" y="1779597"/>
            <a:ext cx="1712402" cy="3600000"/>
          </a:xfrm>
          <a:prstGeom prst="rect">
            <a:avLst/>
          </a:prstGeom>
        </p:spPr>
      </p:pic>
      <p:sp>
        <p:nvSpPr>
          <p:cNvPr id="81" name="직사각형 80"/>
          <p:cNvSpPr/>
          <p:nvPr/>
        </p:nvSpPr>
        <p:spPr>
          <a:xfrm>
            <a:off x="0" y="1"/>
            <a:ext cx="12192000" cy="10440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87A3-0B06-4204-9F3C-9AA812DCFA3A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65204" y="82316"/>
            <a:ext cx="1414806" cy="301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기업용 인터넷 전화기</a:t>
            </a:r>
            <a:endParaRPr lang="ko-KR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-19640" y="308827"/>
            <a:ext cx="10515600" cy="73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300" b="1" dirty="0"/>
              <a:t>BLF</a:t>
            </a:r>
            <a:r>
              <a:rPr lang="ko-KR" altLang="en-US" sz="3300" b="1" dirty="0"/>
              <a:t> 연결하기 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63" name="내용 개체 틀 5"/>
          <p:cNvSpPr txBox="1">
            <a:spLocks/>
          </p:cNvSpPr>
          <p:nvPr/>
        </p:nvSpPr>
        <p:spPr>
          <a:xfrm>
            <a:off x="324887" y="1388422"/>
            <a:ext cx="3204368" cy="440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200" b="1" dirty="0">
                <a:latin typeface="+mn-ea"/>
              </a:rPr>
              <a:t>BLF </a:t>
            </a:r>
            <a:r>
              <a:rPr lang="ko-KR" altLang="en-US" sz="1200" b="1" dirty="0">
                <a:latin typeface="+mn-ea"/>
              </a:rPr>
              <a:t>확장장비 연결하기</a:t>
            </a:r>
          </a:p>
        </p:txBody>
      </p:sp>
      <p:sp>
        <p:nvSpPr>
          <p:cNvPr id="64" name="타원 63"/>
          <p:cNvSpPr/>
          <p:nvPr/>
        </p:nvSpPr>
        <p:spPr>
          <a:xfrm>
            <a:off x="1605678" y="3865815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dirty="0"/>
              <a:t>2</a:t>
            </a:r>
          </a:p>
        </p:txBody>
      </p:sp>
      <p:sp>
        <p:nvSpPr>
          <p:cNvPr id="67" name="타원 66"/>
          <p:cNvSpPr/>
          <p:nvPr/>
        </p:nvSpPr>
        <p:spPr>
          <a:xfrm>
            <a:off x="1605678" y="3611870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dirty="0"/>
              <a:t>1</a:t>
            </a:r>
          </a:p>
        </p:txBody>
      </p:sp>
      <p:sp>
        <p:nvSpPr>
          <p:cNvPr id="20" name="내용 개체 틀 5"/>
          <p:cNvSpPr txBox="1">
            <a:spLocks/>
          </p:cNvSpPr>
          <p:nvPr/>
        </p:nvSpPr>
        <p:spPr>
          <a:xfrm>
            <a:off x="1450142" y="5570055"/>
            <a:ext cx="2799761" cy="285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200" b="1" dirty="0">
                <a:latin typeface="+mn-ea"/>
              </a:rPr>
              <a:t>EXT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en-US" altLang="ko-KR" sz="1200" b="1" dirty="0">
                <a:latin typeface="+mn-ea"/>
              </a:rPr>
              <a:t>IN </a:t>
            </a:r>
            <a:r>
              <a:rPr lang="ko-KR" altLang="en-US" sz="1200" b="1" dirty="0">
                <a:latin typeface="+mn-ea"/>
              </a:rPr>
              <a:t>포트     </a:t>
            </a:r>
          </a:p>
        </p:txBody>
      </p:sp>
      <p:sp>
        <p:nvSpPr>
          <p:cNvPr id="21" name="내용 개체 틀 5"/>
          <p:cNvSpPr txBox="1">
            <a:spLocks/>
          </p:cNvSpPr>
          <p:nvPr/>
        </p:nvSpPr>
        <p:spPr>
          <a:xfrm>
            <a:off x="1450142" y="5862485"/>
            <a:ext cx="2931697" cy="285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200" b="1" dirty="0">
                <a:latin typeface="+mn-ea"/>
              </a:rPr>
              <a:t>EXT OUT</a:t>
            </a:r>
            <a:r>
              <a:rPr lang="ko-KR" altLang="en-US" sz="1200" b="1" dirty="0">
                <a:latin typeface="+mn-ea"/>
              </a:rPr>
              <a:t> 포트     </a:t>
            </a:r>
          </a:p>
        </p:txBody>
      </p:sp>
      <p:sp>
        <p:nvSpPr>
          <p:cNvPr id="24" name="타원 23"/>
          <p:cNvSpPr/>
          <p:nvPr/>
        </p:nvSpPr>
        <p:spPr>
          <a:xfrm>
            <a:off x="1286098" y="5570055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dirty="0"/>
              <a:t>1</a:t>
            </a:r>
          </a:p>
        </p:txBody>
      </p:sp>
      <p:sp>
        <p:nvSpPr>
          <p:cNvPr id="25" name="타원 24"/>
          <p:cNvSpPr/>
          <p:nvPr/>
        </p:nvSpPr>
        <p:spPr>
          <a:xfrm>
            <a:off x="1287739" y="5867179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dirty="0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452733" y="6525641"/>
            <a:ext cx="727075" cy="3079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대외비</a:t>
            </a:r>
          </a:p>
        </p:txBody>
      </p:sp>
      <p:sp>
        <p:nvSpPr>
          <p:cNvPr id="88" name="내용 개체 틀 5"/>
          <p:cNvSpPr txBox="1">
            <a:spLocks/>
          </p:cNvSpPr>
          <p:nvPr/>
        </p:nvSpPr>
        <p:spPr>
          <a:xfrm>
            <a:off x="5060597" y="1769776"/>
            <a:ext cx="3550003" cy="449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000" b="1" dirty="0">
                <a:latin typeface="+mn-ea"/>
              </a:rPr>
              <a:t>     </a:t>
            </a:r>
            <a:r>
              <a:rPr lang="ko-KR" altLang="en-US" sz="1000" b="1" dirty="0">
                <a:latin typeface="+mn-ea"/>
              </a:rPr>
              <a:t>단말기 본체와 </a:t>
            </a:r>
            <a:r>
              <a:rPr lang="en-US" altLang="ko-KR" sz="1000" b="1" dirty="0">
                <a:latin typeface="+mn-ea"/>
              </a:rPr>
              <a:t>BLF</a:t>
            </a:r>
            <a:r>
              <a:rPr lang="ko-KR" altLang="en-US" sz="1000" b="1" dirty="0">
                <a:latin typeface="+mn-ea"/>
              </a:rPr>
              <a:t>장비 연결</a:t>
            </a:r>
          </a:p>
        </p:txBody>
      </p:sp>
      <p:sp>
        <p:nvSpPr>
          <p:cNvPr id="89" name="내용 개체 틀 5"/>
          <p:cNvSpPr txBox="1">
            <a:spLocks/>
          </p:cNvSpPr>
          <p:nvPr/>
        </p:nvSpPr>
        <p:spPr>
          <a:xfrm>
            <a:off x="5430176" y="4421412"/>
            <a:ext cx="5565792" cy="285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b="1" dirty="0" err="1">
                <a:latin typeface="+mn-ea"/>
              </a:rPr>
              <a:t>확장모듈</a:t>
            </a:r>
            <a:r>
              <a:rPr lang="en-US" altLang="ko-KR" sz="1200" b="1" dirty="0">
                <a:latin typeface="+mn-ea"/>
              </a:rPr>
              <a:t>(A)</a:t>
            </a:r>
            <a:r>
              <a:rPr lang="ko-KR" altLang="en-US" sz="1200" b="1" dirty="0">
                <a:latin typeface="+mn-ea"/>
              </a:rPr>
              <a:t>의 </a:t>
            </a:r>
            <a:r>
              <a:rPr lang="en-US" altLang="ko-KR" sz="1200" b="1" dirty="0">
                <a:latin typeface="+mn-ea"/>
              </a:rPr>
              <a:t>EXT OUT</a:t>
            </a:r>
            <a:r>
              <a:rPr lang="ko-KR" altLang="en-US" sz="1200" b="1" dirty="0">
                <a:latin typeface="+mn-ea"/>
              </a:rPr>
              <a:t> 포트와 </a:t>
            </a:r>
            <a:r>
              <a:rPr lang="ko-KR" altLang="en-US" sz="1200" b="1" dirty="0" err="1">
                <a:latin typeface="+mn-ea"/>
              </a:rPr>
              <a:t>확장모듈</a:t>
            </a:r>
            <a:r>
              <a:rPr lang="en-US" altLang="ko-KR" sz="1200" b="1" dirty="0">
                <a:latin typeface="+mn-ea"/>
              </a:rPr>
              <a:t>(B)</a:t>
            </a:r>
            <a:r>
              <a:rPr lang="ko-KR" altLang="en-US" sz="1200" b="1" dirty="0">
                <a:latin typeface="+mn-ea"/>
              </a:rPr>
              <a:t>의 </a:t>
            </a:r>
            <a:r>
              <a:rPr lang="en-US" altLang="ko-KR" sz="1200" b="1" dirty="0">
                <a:latin typeface="+mn-ea"/>
              </a:rPr>
              <a:t>EXT IN </a:t>
            </a:r>
            <a:r>
              <a:rPr lang="ko-KR" altLang="en-US" sz="1200" b="1" dirty="0">
                <a:latin typeface="+mn-ea"/>
              </a:rPr>
              <a:t>포트와 연결      </a:t>
            </a:r>
          </a:p>
        </p:txBody>
      </p:sp>
      <p:sp>
        <p:nvSpPr>
          <p:cNvPr id="90" name="내용 개체 틀 5"/>
          <p:cNvSpPr txBox="1">
            <a:spLocks/>
          </p:cNvSpPr>
          <p:nvPr/>
        </p:nvSpPr>
        <p:spPr>
          <a:xfrm>
            <a:off x="5422363" y="4721175"/>
            <a:ext cx="5365266" cy="285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200" b="1" dirty="0">
                <a:latin typeface="+mn-ea"/>
              </a:rPr>
              <a:t>올바르게 연결되었을 경우 단축다이얼 버튼이 점등됩니다</a:t>
            </a:r>
            <a:r>
              <a:rPr lang="en-US" altLang="ko-KR" sz="1200" b="1" dirty="0">
                <a:latin typeface="+mn-ea"/>
              </a:rPr>
              <a:t>. (</a:t>
            </a:r>
            <a:r>
              <a:rPr lang="ko-KR" altLang="en-US" sz="1200" b="1" dirty="0">
                <a:latin typeface="+mn-ea"/>
              </a:rPr>
              <a:t>장비 재시작 시</a:t>
            </a:r>
            <a:r>
              <a:rPr lang="en-US" altLang="ko-KR" sz="1200" b="1" dirty="0">
                <a:latin typeface="+mn-ea"/>
              </a:rPr>
              <a:t>)</a:t>
            </a:r>
            <a:r>
              <a:rPr lang="ko-KR" altLang="en-US" sz="1200" b="1" dirty="0">
                <a:latin typeface="+mn-ea"/>
              </a:rPr>
              <a:t>          </a:t>
            </a:r>
          </a:p>
        </p:txBody>
      </p:sp>
      <p:sp>
        <p:nvSpPr>
          <p:cNvPr id="93" name="타원 92"/>
          <p:cNvSpPr/>
          <p:nvPr/>
        </p:nvSpPr>
        <p:spPr>
          <a:xfrm>
            <a:off x="5242074" y="4443399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dirty="0"/>
              <a:t>1</a:t>
            </a:r>
          </a:p>
        </p:txBody>
      </p:sp>
      <p:sp>
        <p:nvSpPr>
          <p:cNvPr id="94" name="타원 93"/>
          <p:cNvSpPr/>
          <p:nvPr/>
        </p:nvSpPr>
        <p:spPr>
          <a:xfrm>
            <a:off x="5243715" y="4740523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dirty="0"/>
              <a:t>2</a:t>
            </a:r>
          </a:p>
        </p:txBody>
      </p:sp>
      <p:sp>
        <p:nvSpPr>
          <p:cNvPr id="99" name="내용 개체 틀 5"/>
          <p:cNvSpPr txBox="1">
            <a:spLocks/>
          </p:cNvSpPr>
          <p:nvPr/>
        </p:nvSpPr>
        <p:spPr>
          <a:xfrm>
            <a:off x="5377917" y="2075640"/>
            <a:ext cx="4664311" cy="285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b="1" dirty="0" err="1">
                <a:latin typeface="+mn-ea"/>
              </a:rPr>
              <a:t>확장모듈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en-US" altLang="ko-KR" sz="1200" b="1" dirty="0">
                <a:latin typeface="+mn-ea"/>
              </a:rPr>
              <a:t>EXT IN </a:t>
            </a:r>
            <a:r>
              <a:rPr lang="ko-KR" altLang="en-US" sz="1200" b="1" dirty="0">
                <a:latin typeface="+mn-ea"/>
              </a:rPr>
              <a:t>포트와 단말기 본체의 </a:t>
            </a:r>
            <a:r>
              <a:rPr lang="en-US" altLang="ko-KR" sz="1200" b="1" dirty="0">
                <a:latin typeface="+mn-ea"/>
              </a:rPr>
              <a:t>EXT OUT </a:t>
            </a:r>
            <a:r>
              <a:rPr lang="ko-KR" altLang="en-US" sz="1200" b="1" dirty="0">
                <a:latin typeface="+mn-ea"/>
              </a:rPr>
              <a:t>포트와 연결      </a:t>
            </a:r>
          </a:p>
        </p:txBody>
      </p:sp>
      <p:sp>
        <p:nvSpPr>
          <p:cNvPr id="100" name="내용 개체 틀 5"/>
          <p:cNvSpPr txBox="1">
            <a:spLocks/>
          </p:cNvSpPr>
          <p:nvPr/>
        </p:nvSpPr>
        <p:spPr>
          <a:xfrm>
            <a:off x="5361876" y="2368070"/>
            <a:ext cx="4680352" cy="285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200" b="1" dirty="0">
                <a:latin typeface="+mn-ea"/>
              </a:rPr>
              <a:t>올바르게 연결되었을 경우 단축다이얼 버튼이 점등됩니다</a:t>
            </a:r>
            <a:r>
              <a:rPr lang="en-US" altLang="ko-KR" sz="1200" b="1" dirty="0">
                <a:latin typeface="+mn-ea"/>
              </a:rPr>
              <a:t>.</a:t>
            </a:r>
            <a:r>
              <a:rPr lang="ko-KR" altLang="en-US" sz="1200" b="1" dirty="0">
                <a:latin typeface="+mn-ea"/>
              </a:rPr>
              <a:t>     </a:t>
            </a:r>
          </a:p>
        </p:txBody>
      </p:sp>
      <p:sp>
        <p:nvSpPr>
          <p:cNvPr id="103" name="타원 102"/>
          <p:cNvSpPr/>
          <p:nvPr/>
        </p:nvSpPr>
        <p:spPr>
          <a:xfrm>
            <a:off x="5240231" y="2095112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dirty="0"/>
              <a:t>1</a:t>
            </a:r>
          </a:p>
        </p:txBody>
      </p:sp>
      <p:sp>
        <p:nvSpPr>
          <p:cNvPr id="104" name="타원 103"/>
          <p:cNvSpPr/>
          <p:nvPr/>
        </p:nvSpPr>
        <p:spPr>
          <a:xfrm>
            <a:off x="5241872" y="2392236"/>
            <a:ext cx="180000" cy="1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000" dirty="0"/>
              <a:t>2</a:t>
            </a:r>
          </a:p>
        </p:txBody>
      </p:sp>
      <p:sp>
        <p:nvSpPr>
          <p:cNvPr id="105" name="내용 개체 틀 5"/>
          <p:cNvSpPr txBox="1">
            <a:spLocks/>
          </p:cNvSpPr>
          <p:nvPr/>
        </p:nvSpPr>
        <p:spPr>
          <a:xfrm>
            <a:off x="5327377" y="2667833"/>
            <a:ext cx="4074536" cy="285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200" b="1" dirty="0">
                <a:latin typeface="+mn-ea"/>
              </a:rPr>
              <a:t>- </a:t>
            </a:r>
            <a:r>
              <a:rPr lang="ko-KR" altLang="en-US" sz="1200" b="1" dirty="0" err="1">
                <a:latin typeface="+mn-ea"/>
              </a:rPr>
              <a:t>확장모듈</a:t>
            </a:r>
            <a:r>
              <a:rPr lang="ko-KR" altLang="en-US" sz="1200" b="1" dirty="0">
                <a:latin typeface="+mn-ea"/>
              </a:rPr>
              <a:t> 사용시 </a:t>
            </a:r>
            <a:r>
              <a:rPr lang="en-US" altLang="ko-KR" sz="1200" b="1" dirty="0">
                <a:latin typeface="+mn-ea"/>
              </a:rPr>
              <a:t>BLF</a:t>
            </a:r>
            <a:r>
              <a:rPr lang="ko-KR" altLang="en-US" sz="1200" b="1" dirty="0">
                <a:latin typeface="+mn-ea"/>
              </a:rPr>
              <a:t>설정이 필요합니다</a:t>
            </a:r>
            <a:r>
              <a:rPr lang="en-US" altLang="ko-KR" sz="1200" b="1" dirty="0">
                <a:latin typeface="+mn-ea"/>
              </a:rPr>
              <a:t>. (LCD </a:t>
            </a:r>
            <a:r>
              <a:rPr lang="ko-KR" altLang="en-US" sz="1200" b="1" dirty="0">
                <a:latin typeface="+mn-ea"/>
              </a:rPr>
              <a:t>메뉴로 설정</a:t>
            </a:r>
            <a:r>
              <a:rPr lang="en-US" altLang="ko-KR" sz="1200" b="1" dirty="0">
                <a:latin typeface="+mn-ea"/>
              </a:rPr>
              <a:t>)</a:t>
            </a:r>
            <a:r>
              <a:rPr lang="ko-KR" altLang="en-US" sz="1200" b="1" dirty="0">
                <a:latin typeface="+mn-ea"/>
              </a:rPr>
              <a:t>     </a:t>
            </a:r>
          </a:p>
        </p:txBody>
      </p:sp>
      <p:sp>
        <p:nvSpPr>
          <p:cNvPr id="108" name="내용 개체 틀 5"/>
          <p:cNvSpPr txBox="1">
            <a:spLocks/>
          </p:cNvSpPr>
          <p:nvPr/>
        </p:nvSpPr>
        <p:spPr>
          <a:xfrm>
            <a:off x="3983282" y="4082370"/>
            <a:ext cx="4873202" cy="357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000" b="1" dirty="0">
                <a:latin typeface="+mn-ea"/>
              </a:rPr>
              <a:t>           BLF </a:t>
            </a:r>
            <a:r>
              <a:rPr lang="ko-KR" altLang="en-US" sz="1000" b="1" dirty="0">
                <a:latin typeface="+mn-ea"/>
              </a:rPr>
              <a:t>장비간 연결 사용</a:t>
            </a:r>
            <a:r>
              <a:rPr lang="en-US" altLang="ko-KR" sz="1000" b="1" dirty="0">
                <a:latin typeface="+mn-ea"/>
              </a:rPr>
              <a:t>(</a:t>
            </a:r>
            <a:r>
              <a:rPr lang="ko-KR" altLang="en-US" sz="1000" b="1" dirty="0">
                <a:latin typeface="+mn-ea"/>
              </a:rPr>
              <a:t>확장장비 </a:t>
            </a:r>
            <a:r>
              <a:rPr lang="en-US" altLang="ko-KR" sz="1000" b="1" dirty="0">
                <a:latin typeface="+mn-ea"/>
              </a:rPr>
              <a:t>2</a:t>
            </a:r>
            <a:r>
              <a:rPr lang="ko-KR" altLang="en-US" sz="1000" b="1" dirty="0">
                <a:latin typeface="+mn-ea"/>
              </a:rPr>
              <a:t>개 이상 필요</a:t>
            </a:r>
            <a:r>
              <a:rPr lang="en-US" altLang="ko-KR" sz="1000" b="1" dirty="0">
                <a:latin typeface="+mn-ea"/>
              </a:rPr>
              <a:t>)</a:t>
            </a:r>
            <a:endParaRPr lang="ko-KR" altLang="en-US" sz="1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5295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직사각형 80"/>
          <p:cNvSpPr/>
          <p:nvPr/>
        </p:nvSpPr>
        <p:spPr>
          <a:xfrm>
            <a:off x="0" y="1"/>
            <a:ext cx="12192000" cy="10440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65204" y="82316"/>
            <a:ext cx="1414806" cy="301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기업용 인터넷 전화기</a:t>
            </a:r>
            <a:endParaRPr lang="ko-KR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-19640" y="308827"/>
            <a:ext cx="10515600" cy="73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300" b="1" dirty="0"/>
              <a:t>BLF </a:t>
            </a:r>
            <a:r>
              <a:rPr lang="ko-KR" altLang="en-US" sz="3300" b="1" dirty="0"/>
              <a:t>설정방법 </a:t>
            </a:r>
            <a:r>
              <a:rPr lang="en-US" altLang="ko-KR" sz="3300" b="1" dirty="0"/>
              <a:t>(LCD)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63" name="내용 개체 틀 5"/>
          <p:cNvSpPr txBox="1">
            <a:spLocks/>
          </p:cNvSpPr>
          <p:nvPr/>
        </p:nvSpPr>
        <p:spPr>
          <a:xfrm>
            <a:off x="358278" y="1243991"/>
            <a:ext cx="9146449" cy="1507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AutoNum type="arabicParenR"/>
            </a:pPr>
            <a:r>
              <a:rPr lang="en-US" altLang="ko-KR" sz="1200" b="1" dirty="0">
                <a:latin typeface="+mn-ea"/>
              </a:rPr>
              <a:t>LCD</a:t>
            </a:r>
            <a:r>
              <a:rPr lang="ko-KR" altLang="en-US" sz="1200" b="1" dirty="0">
                <a:latin typeface="+mn-ea"/>
              </a:rPr>
              <a:t> 메뉴에서 </a:t>
            </a:r>
            <a:r>
              <a:rPr lang="en-US" altLang="ko-KR" sz="1200" b="1" dirty="0">
                <a:latin typeface="+mn-ea"/>
              </a:rPr>
              <a:t>BLF </a:t>
            </a:r>
            <a:r>
              <a:rPr lang="ko-KR" altLang="en-US" sz="1200" b="1" dirty="0">
                <a:latin typeface="+mn-ea"/>
              </a:rPr>
              <a:t>설정</a:t>
            </a:r>
            <a:r>
              <a:rPr lang="en-US" altLang="ko-KR" sz="1200" b="1" dirty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Menu -&gt; 3. </a:t>
            </a:r>
            <a:r>
              <a:rPr lang="ko-KR" altLang="en-US" sz="1200" b="1" dirty="0">
                <a:latin typeface="+mn-ea"/>
              </a:rPr>
              <a:t>환경설정 </a:t>
            </a:r>
            <a:r>
              <a:rPr lang="en-US" altLang="ko-KR" sz="1200" b="1" dirty="0">
                <a:latin typeface="+mn-ea"/>
              </a:rPr>
              <a:t>-&gt; 7. BLF -&gt; 1. BLF</a:t>
            </a:r>
            <a:r>
              <a:rPr lang="ko-KR" altLang="en-US" sz="1200" b="1" dirty="0">
                <a:latin typeface="+mn-ea"/>
              </a:rPr>
              <a:t> 설정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BLF </a:t>
            </a:r>
            <a:r>
              <a:rPr lang="ko-KR" altLang="en-US" sz="1200" b="1" dirty="0">
                <a:latin typeface="+mn-ea"/>
              </a:rPr>
              <a:t>기능 설정을 </a:t>
            </a:r>
            <a:r>
              <a:rPr lang="en-US" altLang="ko-KR" sz="1200" b="1" dirty="0">
                <a:latin typeface="+mn-ea"/>
              </a:rPr>
              <a:t>ON</a:t>
            </a:r>
            <a:r>
              <a:rPr lang="ko-KR" altLang="en-US" sz="1200" b="1" dirty="0">
                <a:latin typeface="+mn-ea"/>
              </a:rPr>
              <a:t>으로 변경 후</a:t>
            </a:r>
            <a:r>
              <a:rPr lang="en-US" altLang="ko-KR" sz="1200" b="1" dirty="0">
                <a:latin typeface="+mn-ea"/>
              </a:rPr>
              <a:t>, </a:t>
            </a:r>
            <a:r>
              <a:rPr lang="ko-KR" altLang="en-US" sz="1200" b="1" dirty="0">
                <a:latin typeface="+mn-ea"/>
              </a:rPr>
              <a:t>대표번호</a:t>
            </a:r>
            <a:r>
              <a:rPr lang="en-US" altLang="ko-KR" sz="1200" b="1" dirty="0">
                <a:latin typeface="+mn-ea"/>
              </a:rPr>
              <a:t>(</a:t>
            </a:r>
            <a:r>
              <a:rPr lang="ko-KR" altLang="en-US" sz="1200" b="1" dirty="0">
                <a:latin typeface="+mn-ea"/>
              </a:rPr>
              <a:t>자기번호</a:t>
            </a:r>
            <a:r>
              <a:rPr lang="en-US" altLang="ko-KR" sz="1200" b="1" dirty="0">
                <a:latin typeface="+mn-ea"/>
              </a:rPr>
              <a:t>)</a:t>
            </a:r>
            <a:r>
              <a:rPr lang="ko-KR" altLang="en-US" sz="1200" b="1" dirty="0">
                <a:latin typeface="+mn-ea"/>
              </a:rPr>
              <a:t> 설정 후 저장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</a:t>
            </a:r>
            <a:r>
              <a:rPr lang="ko-KR" altLang="en-US" sz="1200" b="1" dirty="0">
                <a:latin typeface="+mn-ea"/>
              </a:rPr>
              <a:t>예</a:t>
            </a:r>
            <a:r>
              <a:rPr lang="en-US" altLang="ko-KR" sz="1200" b="1" dirty="0">
                <a:latin typeface="+mn-ea"/>
              </a:rPr>
              <a:t>) P1100</a:t>
            </a:r>
            <a:r>
              <a:rPr lang="ko-KR" altLang="en-US" sz="1200" b="1" dirty="0">
                <a:latin typeface="+mn-ea"/>
              </a:rPr>
              <a:t>에 설정된 전화번호가 </a:t>
            </a:r>
            <a:r>
              <a:rPr lang="en-US" altLang="ko-KR" sz="1200" b="1" dirty="0">
                <a:latin typeface="+mn-ea"/>
              </a:rPr>
              <a:t>070-1234-5678</a:t>
            </a:r>
            <a:r>
              <a:rPr lang="ko-KR" altLang="en-US" sz="1200" b="1" dirty="0">
                <a:latin typeface="+mn-ea"/>
              </a:rPr>
              <a:t>일 경우</a:t>
            </a:r>
            <a:r>
              <a:rPr lang="en-US" altLang="ko-KR" sz="1200" b="1" dirty="0">
                <a:latin typeface="+mn-ea"/>
              </a:rPr>
              <a:t>, BLF </a:t>
            </a:r>
            <a:r>
              <a:rPr lang="ko-KR" altLang="en-US" sz="1200" b="1" dirty="0">
                <a:latin typeface="+mn-ea"/>
              </a:rPr>
              <a:t>설정 시 </a:t>
            </a:r>
            <a:r>
              <a:rPr lang="en-US" altLang="ko-KR" sz="1200" b="1" dirty="0">
                <a:latin typeface="+mn-ea"/>
              </a:rPr>
              <a:t>‘</a:t>
            </a:r>
            <a:r>
              <a:rPr lang="ko-KR" altLang="en-US" sz="1200" b="1" dirty="0">
                <a:latin typeface="+mn-ea"/>
              </a:rPr>
              <a:t>대표번호</a:t>
            </a:r>
            <a:r>
              <a:rPr lang="en-US" altLang="ko-KR" sz="1200" b="1" dirty="0">
                <a:latin typeface="+mn-ea"/>
              </a:rPr>
              <a:t>’ </a:t>
            </a:r>
            <a:r>
              <a:rPr lang="ko-KR" altLang="en-US" sz="1200" b="1" dirty="0">
                <a:latin typeface="+mn-ea"/>
              </a:rPr>
              <a:t>에 </a:t>
            </a:r>
            <a:r>
              <a:rPr lang="en-US" altLang="ko-KR" sz="1200" b="1" dirty="0">
                <a:latin typeface="+mn-ea"/>
              </a:rPr>
              <a:t>07012345678(</a:t>
            </a:r>
            <a:r>
              <a:rPr lang="ko-KR" altLang="en-US" sz="1200" b="1" dirty="0">
                <a:latin typeface="+mn-ea"/>
              </a:rPr>
              <a:t>자기번호</a:t>
            </a:r>
            <a:r>
              <a:rPr lang="en-US" altLang="ko-KR" sz="1200" b="1" dirty="0">
                <a:latin typeface="+mn-ea"/>
              </a:rPr>
              <a:t>)</a:t>
            </a:r>
            <a:r>
              <a:rPr lang="ko-KR" altLang="en-US" sz="1200" b="1" dirty="0">
                <a:latin typeface="+mn-ea"/>
              </a:rPr>
              <a:t>를 입력합니다</a:t>
            </a:r>
            <a:r>
              <a:rPr lang="en-US" altLang="ko-KR" sz="1200" b="1" dirty="0">
                <a:latin typeface="+mn-ea"/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452733" y="6525641"/>
            <a:ext cx="727075" cy="3079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대외비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8DDA1BA-341D-4A41-9C2B-52E32B35F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813" y="2888645"/>
            <a:ext cx="2400000" cy="1800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8822A49-7803-434F-9ADD-04C829491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942" y="2888645"/>
            <a:ext cx="2400000" cy="1800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E870ECA-F0F5-45A5-8534-89FC25E64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071" y="2888645"/>
            <a:ext cx="2400000" cy="1800000"/>
          </a:xfrm>
          <a:prstGeom prst="rect">
            <a:avLst/>
          </a:prstGeom>
        </p:spPr>
      </p:pic>
      <p:sp>
        <p:nvSpPr>
          <p:cNvPr id="34" name="내용 개체 틀 5">
            <a:extLst>
              <a:ext uri="{FF2B5EF4-FFF2-40B4-BE49-F238E27FC236}">
                <a16:creationId xmlns:a16="http://schemas.microsoft.com/office/drawing/2014/main" id="{BB55E9DD-D352-43A1-B4A6-6AEE689DBF6C}"/>
              </a:ext>
            </a:extLst>
          </p:cNvPr>
          <p:cNvSpPr txBox="1">
            <a:spLocks/>
          </p:cNvSpPr>
          <p:nvPr/>
        </p:nvSpPr>
        <p:spPr>
          <a:xfrm>
            <a:off x="358278" y="4951720"/>
            <a:ext cx="10455131" cy="1581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BLF</a:t>
            </a:r>
            <a:r>
              <a:rPr lang="ko-KR" altLang="en-US" sz="1200" b="1" dirty="0">
                <a:latin typeface="+mn-ea"/>
              </a:rPr>
              <a:t> 타입</a:t>
            </a:r>
            <a:r>
              <a:rPr lang="en-US" altLang="ko-KR" sz="1200" b="1" dirty="0">
                <a:latin typeface="+mn-ea"/>
              </a:rPr>
              <a:t>: Group </a:t>
            </a:r>
            <a:r>
              <a:rPr lang="ko-KR" altLang="en-US" sz="1200" b="1" dirty="0">
                <a:latin typeface="+mn-ea"/>
              </a:rPr>
              <a:t>과 </a:t>
            </a:r>
            <a:r>
              <a:rPr lang="en-US" altLang="ko-KR" sz="1200" b="1" dirty="0">
                <a:latin typeface="+mn-ea"/>
              </a:rPr>
              <a:t>Each </a:t>
            </a:r>
            <a:r>
              <a:rPr lang="ko-KR" altLang="en-US" sz="1200" b="1" dirty="0">
                <a:latin typeface="+mn-ea"/>
              </a:rPr>
              <a:t>중에 선택합니다</a:t>
            </a:r>
            <a:r>
              <a:rPr lang="en-US" altLang="ko-KR" sz="1200" b="1" dirty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 - Group </a:t>
            </a:r>
            <a:r>
              <a:rPr lang="ko-KR" altLang="en-US" sz="1200" b="1" dirty="0">
                <a:latin typeface="+mn-ea"/>
              </a:rPr>
              <a:t>타입</a:t>
            </a:r>
            <a:r>
              <a:rPr lang="en-US" altLang="ko-KR" sz="1200" b="1" dirty="0">
                <a:latin typeface="+mn-ea"/>
              </a:rPr>
              <a:t> : Subscribe</a:t>
            </a:r>
            <a:r>
              <a:rPr lang="ko-KR" altLang="en-US" sz="1200" b="1" dirty="0">
                <a:latin typeface="+mn-ea"/>
              </a:rPr>
              <a:t>를 대표번호</a:t>
            </a:r>
            <a:r>
              <a:rPr lang="en-US" altLang="ko-KR" sz="1200" b="1" dirty="0">
                <a:latin typeface="+mn-ea"/>
              </a:rPr>
              <a:t>(</a:t>
            </a:r>
            <a:r>
              <a:rPr lang="ko-KR" altLang="en-US" sz="1200" b="1" dirty="0">
                <a:latin typeface="+mn-ea"/>
              </a:rPr>
              <a:t>자기번호</a:t>
            </a:r>
            <a:r>
              <a:rPr lang="en-US" altLang="ko-KR" sz="1200" b="1" dirty="0">
                <a:latin typeface="+mn-ea"/>
              </a:rPr>
              <a:t>)</a:t>
            </a:r>
            <a:r>
              <a:rPr lang="ko-KR" altLang="en-US" sz="1200" b="1" dirty="0">
                <a:latin typeface="+mn-ea"/>
              </a:rPr>
              <a:t>를 이용해 한 번만 보내는 방식이며</a:t>
            </a:r>
            <a:r>
              <a:rPr lang="en-US" altLang="ko-KR" sz="1200" b="1" dirty="0">
                <a:latin typeface="+mn-ea"/>
              </a:rPr>
              <a:t>, PBX</a:t>
            </a:r>
            <a:r>
              <a:rPr lang="ko-KR" altLang="en-US" sz="1200" b="1" dirty="0">
                <a:latin typeface="+mn-ea"/>
              </a:rPr>
              <a:t>에서 </a:t>
            </a:r>
            <a:r>
              <a:rPr lang="en-US" altLang="ko-KR" sz="1200" b="1" dirty="0">
                <a:latin typeface="+mn-ea"/>
              </a:rPr>
              <a:t>Group </a:t>
            </a:r>
            <a:r>
              <a:rPr lang="ko-KR" altLang="en-US" sz="1200" b="1" dirty="0">
                <a:latin typeface="+mn-ea"/>
              </a:rPr>
              <a:t>설정이 되어 있을 경우 사용함</a:t>
            </a:r>
            <a:r>
              <a:rPr lang="en-US" altLang="ko-KR" sz="1200" b="1" dirty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                    </a:t>
            </a:r>
            <a:r>
              <a:rPr lang="ko-KR" altLang="en-US" sz="1200" b="1" dirty="0">
                <a:latin typeface="+mn-ea"/>
              </a:rPr>
              <a:t>예</a:t>
            </a:r>
            <a:r>
              <a:rPr lang="en-US" altLang="ko-KR" sz="1200" b="1" dirty="0">
                <a:latin typeface="+mn-ea"/>
              </a:rPr>
              <a:t>) </a:t>
            </a:r>
            <a:r>
              <a:rPr lang="en-US" altLang="ko-KR" sz="1200" b="1" dirty="0" err="1">
                <a:latin typeface="+mn-ea"/>
              </a:rPr>
              <a:t>VoLANs</a:t>
            </a:r>
            <a:r>
              <a:rPr lang="en-US" altLang="ko-KR" sz="1200" b="1" dirty="0">
                <a:latin typeface="+mn-ea"/>
              </a:rPr>
              <a:t>(</a:t>
            </a:r>
            <a:r>
              <a:rPr lang="ko-KR" altLang="en-US" sz="1200" b="1" dirty="0" err="1">
                <a:latin typeface="+mn-ea"/>
              </a:rPr>
              <a:t>볼랜즈</a:t>
            </a:r>
            <a:r>
              <a:rPr lang="en-US" altLang="ko-KR" sz="1200" b="1" dirty="0">
                <a:latin typeface="+mn-ea"/>
              </a:rPr>
              <a:t>) PBX </a:t>
            </a:r>
            <a:r>
              <a:rPr lang="ko-KR" altLang="en-US" sz="1200" b="1" dirty="0">
                <a:latin typeface="+mn-ea"/>
              </a:rPr>
              <a:t>에 연결 할 때 사용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 - Each</a:t>
            </a:r>
            <a:r>
              <a:rPr lang="ko-KR" altLang="en-US" sz="1200" b="1" dirty="0">
                <a:latin typeface="+mn-ea"/>
              </a:rPr>
              <a:t> 타입 </a:t>
            </a:r>
            <a:r>
              <a:rPr lang="en-US" altLang="ko-KR" sz="1200" b="1" dirty="0">
                <a:latin typeface="+mn-ea"/>
              </a:rPr>
              <a:t>: Subscribe</a:t>
            </a:r>
            <a:r>
              <a:rPr lang="ko-KR" altLang="en-US" sz="1200" b="1" dirty="0">
                <a:latin typeface="+mn-ea"/>
              </a:rPr>
              <a:t>를 </a:t>
            </a:r>
            <a:r>
              <a:rPr lang="en-US" altLang="ko-KR" sz="1200" b="1" dirty="0">
                <a:latin typeface="+mn-ea"/>
              </a:rPr>
              <a:t>BLF </a:t>
            </a:r>
            <a:r>
              <a:rPr lang="ko-KR" altLang="en-US" sz="1200" b="1" dirty="0">
                <a:latin typeface="+mn-ea"/>
              </a:rPr>
              <a:t>키에 설정 된 개수 만큼 보내는 방식이며</a:t>
            </a:r>
            <a:r>
              <a:rPr lang="en-US" altLang="ko-KR" sz="1200" b="1" dirty="0">
                <a:latin typeface="+mn-ea"/>
              </a:rPr>
              <a:t>, PBX</a:t>
            </a:r>
            <a:r>
              <a:rPr lang="ko-KR" altLang="en-US" sz="1200" b="1" dirty="0">
                <a:latin typeface="+mn-ea"/>
              </a:rPr>
              <a:t>에서 </a:t>
            </a:r>
            <a:r>
              <a:rPr lang="en-US" altLang="ko-KR" sz="1200" b="1" dirty="0">
                <a:latin typeface="+mn-ea"/>
              </a:rPr>
              <a:t>Group </a:t>
            </a:r>
            <a:r>
              <a:rPr lang="ko-KR" altLang="en-US" sz="1200" b="1" dirty="0">
                <a:latin typeface="+mn-ea"/>
              </a:rPr>
              <a:t>설정이 되어 있지 않을 경우 사용함</a:t>
            </a:r>
            <a:r>
              <a:rPr lang="en-US" altLang="ko-KR" sz="1200" b="1" dirty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                    </a:t>
            </a:r>
            <a:r>
              <a:rPr lang="ko-KR" altLang="en-US" sz="1200" b="1" dirty="0">
                <a:latin typeface="+mn-ea"/>
              </a:rPr>
              <a:t>예</a:t>
            </a:r>
            <a:r>
              <a:rPr lang="en-US" altLang="ko-KR" sz="1200" b="1" dirty="0">
                <a:latin typeface="+mn-ea"/>
              </a:rPr>
              <a:t>) </a:t>
            </a:r>
            <a:r>
              <a:rPr lang="en-US" altLang="ko-KR" sz="1200" b="1" dirty="0" err="1">
                <a:latin typeface="+mn-ea"/>
              </a:rPr>
              <a:t>CoreTree</a:t>
            </a:r>
            <a:r>
              <a:rPr lang="en-US" altLang="ko-KR" sz="1200" b="1" dirty="0">
                <a:latin typeface="+mn-ea"/>
              </a:rPr>
              <a:t>(</a:t>
            </a:r>
            <a:r>
              <a:rPr lang="ko-KR" altLang="en-US" sz="1200" b="1" dirty="0">
                <a:latin typeface="+mn-ea"/>
              </a:rPr>
              <a:t>코아트리</a:t>
            </a:r>
            <a:r>
              <a:rPr lang="en-US" altLang="ko-KR" sz="1200" b="1" dirty="0">
                <a:latin typeface="+mn-ea"/>
              </a:rPr>
              <a:t>) PBX</a:t>
            </a:r>
            <a:r>
              <a:rPr lang="ko-KR" altLang="en-US" sz="1200" b="1" dirty="0">
                <a:latin typeface="+mn-ea"/>
              </a:rPr>
              <a:t> 에 연결 할 때 사용</a:t>
            </a:r>
            <a:endParaRPr lang="en-US" altLang="ko-KR" sz="1200" b="1" dirty="0">
              <a:latin typeface="+mn-ea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1685D7C-1E58-4C3D-9C04-E3D5FD0EA2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71" y="2888645"/>
            <a:ext cx="2400000" cy="1800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53AE249-6166-46D6-883A-C0CA47325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721" y="2888645"/>
            <a:ext cx="2396479" cy="1797359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9C6CD372-BBBF-454D-A607-26ED9DF8CD5E}"/>
              </a:ext>
            </a:extLst>
          </p:cNvPr>
          <p:cNvCxnSpPr>
            <a:cxnSpLocks/>
          </p:cNvCxnSpPr>
          <p:nvPr/>
        </p:nvCxnSpPr>
        <p:spPr>
          <a:xfrm>
            <a:off x="9177556" y="2248250"/>
            <a:ext cx="830510" cy="1317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CD6BCB4B-2364-41A7-8CB5-3156A2F280D1}"/>
              </a:ext>
            </a:extLst>
          </p:cNvPr>
          <p:cNvCxnSpPr>
            <a:cxnSpLocks/>
          </p:cNvCxnSpPr>
          <p:nvPr/>
        </p:nvCxnSpPr>
        <p:spPr>
          <a:xfrm flipV="1">
            <a:off x="9764785" y="4152551"/>
            <a:ext cx="117446" cy="15075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44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직사각형 80"/>
          <p:cNvSpPr/>
          <p:nvPr/>
        </p:nvSpPr>
        <p:spPr>
          <a:xfrm>
            <a:off x="0" y="1"/>
            <a:ext cx="12192000" cy="10440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C87A3-0B06-4204-9F3C-9AA812DCFA3A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65204" y="82316"/>
            <a:ext cx="1414806" cy="3019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기업용 인터넷 전화기</a:t>
            </a:r>
            <a:endParaRPr lang="ko-KR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-19640" y="308827"/>
            <a:ext cx="10515600" cy="73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300" b="1" dirty="0"/>
              <a:t>BLF </a:t>
            </a:r>
            <a:r>
              <a:rPr lang="ko-KR" altLang="en-US" sz="3300" b="1" dirty="0"/>
              <a:t>설정방법 </a:t>
            </a:r>
            <a:r>
              <a:rPr lang="en-US" altLang="ko-KR" sz="3300" b="1" dirty="0"/>
              <a:t>(LCD)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452733" y="6525641"/>
            <a:ext cx="727075" cy="30797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대외비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D6CF0FB-6A14-404E-B884-C3AE9B68E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601" y="2563815"/>
            <a:ext cx="2400000" cy="1800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2C76427-58A7-4473-862B-309F58573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35" y="2563815"/>
            <a:ext cx="2400000" cy="1800000"/>
          </a:xfrm>
          <a:prstGeom prst="rect">
            <a:avLst/>
          </a:prstGeom>
        </p:spPr>
      </p:pic>
      <p:sp>
        <p:nvSpPr>
          <p:cNvPr id="34" name="내용 개체 틀 5">
            <a:extLst>
              <a:ext uri="{FF2B5EF4-FFF2-40B4-BE49-F238E27FC236}">
                <a16:creationId xmlns:a16="http://schemas.microsoft.com/office/drawing/2014/main" id="{BB55E9DD-D352-43A1-B4A6-6AEE689DBF6C}"/>
              </a:ext>
            </a:extLst>
          </p:cNvPr>
          <p:cNvSpPr txBox="1">
            <a:spLocks/>
          </p:cNvSpPr>
          <p:nvPr/>
        </p:nvSpPr>
        <p:spPr>
          <a:xfrm>
            <a:off x="313312" y="1352844"/>
            <a:ext cx="11040488" cy="536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2) </a:t>
            </a:r>
            <a:r>
              <a:rPr lang="ko-KR" altLang="en-US" sz="1200" b="1" dirty="0">
                <a:latin typeface="+mn-ea"/>
              </a:rPr>
              <a:t>단축키 번호 설정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2-1) LCD</a:t>
            </a:r>
            <a:r>
              <a:rPr lang="ko-KR" altLang="en-US" sz="1200" b="1" dirty="0">
                <a:latin typeface="+mn-ea"/>
              </a:rPr>
              <a:t> 메뉴에서 </a:t>
            </a:r>
            <a:r>
              <a:rPr lang="en-US" altLang="ko-KR" sz="1200" b="1" dirty="0">
                <a:latin typeface="+mn-ea"/>
              </a:rPr>
              <a:t>BLF Key</a:t>
            </a:r>
            <a:r>
              <a:rPr lang="ko-KR" altLang="en-US" sz="1200" b="1" dirty="0">
                <a:latin typeface="+mn-ea"/>
              </a:rPr>
              <a:t> 메뉴로 들어가서 설정할 경우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Menu -&gt; 3. </a:t>
            </a:r>
            <a:r>
              <a:rPr lang="ko-KR" altLang="en-US" sz="1200" b="1" dirty="0">
                <a:latin typeface="+mn-ea"/>
              </a:rPr>
              <a:t>환경설정 </a:t>
            </a:r>
            <a:r>
              <a:rPr lang="en-US" altLang="ko-KR" sz="1200" b="1" dirty="0">
                <a:latin typeface="+mn-ea"/>
              </a:rPr>
              <a:t>-&gt; 7. BLF -&gt; 2. BLF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en-US" altLang="ko-KR" sz="1200" b="1" dirty="0">
                <a:latin typeface="+mn-ea"/>
              </a:rPr>
              <a:t>Key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</a:t>
            </a:r>
            <a:r>
              <a:rPr lang="ko-KR" altLang="en-US" sz="1200" b="1" dirty="0">
                <a:latin typeface="+mn-ea"/>
              </a:rPr>
              <a:t>원하는 </a:t>
            </a:r>
            <a:r>
              <a:rPr lang="en-US" altLang="ko-KR" sz="1200" b="1" dirty="0">
                <a:latin typeface="+mn-ea"/>
              </a:rPr>
              <a:t>BLF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en-US" altLang="ko-KR" sz="1200" b="1" dirty="0">
                <a:latin typeface="+mn-ea"/>
              </a:rPr>
              <a:t>Key</a:t>
            </a:r>
            <a:r>
              <a:rPr lang="ko-KR" altLang="en-US" sz="1200" b="1" dirty="0">
                <a:latin typeface="+mn-ea"/>
              </a:rPr>
              <a:t> 번호를 설정하고</a:t>
            </a:r>
            <a:r>
              <a:rPr lang="en-US" altLang="ko-KR" sz="1200" b="1" dirty="0">
                <a:latin typeface="+mn-ea"/>
              </a:rPr>
              <a:t>, </a:t>
            </a:r>
            <a:r>
              <a:rPr lang="ko-KR" altLang="en-US" sz="1200" b="1" dirty="0">
                <a:latin typeface="+mn-ea"/>
              </a:rPr>
              <a:t>멤버의 전화번호와 내선번호를 설정하며</a:t>
            </a:r>
            <a:r>
              <a:rPr lang="en-US" altLang="ko-KR" sz="1200" b="1" dirty="0">
                <a:latin typeface="+mn-ea"/>
              </a:rPr>
              <a:t>, </a:t>
            </a:r>
            <a:r>
              <a:rPr lang="ko-KR" altLang="en-US" sz="1200" b="1" dirty="0">
                <a:latin typeface="+mn-ea"/>
              </a:rPr>
              <a:t>표시이름은 사용자의 기억을 돕기 위한 표지자로</a:t>
            </a:r>
            <a:r>
              <a:rPr lang="en-US" altLang="ko-KR" sz="1200" b="1" dirty="0">
                <a:latin typeface="+mn-ea"/>
              </a:rPr>
              <a:t>, </a:t>
            </a:r>
            <a:r>
              <a:rPr lang="ko-KR" altLang="en-US" sz="1200" b="1" dirty="0">
                <a:latin typeface="+mn-ea"/>
              </a:rPr>
              <a:t>설정해도 되고 안 해도 됨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2-2) BLF </a:t>
            </a:r>
            <a:r>
              <a:rPr lang="ko-KR" altLang="en-US" sz="1200" b="1" dirty="0" err="1">
                <a:latin typeface="+mn-ea"/>
              </a:rPr>
              <a:t>확장모듈에서</a:t>
            </a:r>
            <a:r>
              <a:rPr lang="ko-KR" altLang="en-US" sz="1200" b="1" dirty="0">
                <a:latin typeface="+mn-ea"/>
              </a:rPr>
              <a:t> 원하는 키를 직접 누르고 설정할 경우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BLF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en-US" altLang="ko-KR" sz="1200" b="1" dirty="0">
                <a:latin typeface="+mn-ea"/>
              </a:rPr>
              <a:t>Key</a:t>
            </a:r>
            <a:r>
              <a:rPr lang="ko-KR" altLang="en-US" sz="1200" b="1" dirty="0">
                <a:latin typeface="+mn-ea"/>
              </a:rPr>
              <a:t> 설정이 안되어 비어 있으면</a:t>
            </a:r>
            <a:r>
              <a:rPr lang="en-US" altLang="ko-KR" sz="1200" b="1" dirty="0">
                <a:latin typeface="+mn-ea"/>
              </a:rPr>
              <a:t>, 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“</a:t>
            </a:r>
            <a:r>
              <a:rPr lang="ko-KR" altLang="en-US" sz="1200" b="1" dirty="0">
                <a:latin typeface="+mn-ea"/>
              </a:rPr>
              <a:t>지정된 </a:t>
            </a:r>
            <a:r>
              <a:rPr lang="en-US" altLang="ko-KR" sz="1200" b="1" dirty="0">
                <a:latin typeface="+mn-ea"/>
              </a:rPr>
              <a:t>BLF Key</a:t>
            </a:r>
            <a:r>
              <a:rPr lang="ko-KR" altLang="en-US" sz="1200" b="1" dirty="0">
                <a:latin typeface="+mn-ea"/>
              </a:rPr>
              <a:t>가 없습니다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추가하시겠습니까</a:t>
            </a:r>
            <a:r>
              <a:rPr lang="en-US" altLang="ko-KR" sz="1200" b="1" dirty="0">
                <a:latin typeface="+mn-ea"/>
              </a:rPr>
              <a:t>?” </a:t>
            </a:r>
            <a:r>
              <a:rPr lang="ko-KR" altLang="en-US" sz="1200" b="1" dirty="0">
                <a:latin typeface="+mn-ea"/>
              </a:rPr>
              <a:t>라는 </a:t>
            </a: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r>
              <a:rPr lang="ko-KR" altLang="en-US" sz="1200" b="1" dirty="0">
                <a:latin typeface="+mn-ea"/>
              </a:rPr>
              <a:t>    안내 멘트가 </a:t>
            </a:r>
            <a:r>
              <a:rPr lang="en-US" altLang="ko-KR" sz="1200" b="1" dirty="0">
                <a:latin typeface="+mn-ea"/>
              </a:rPr>
              <a:t>LCD </a:t>
            </a:r>
            <a:r>
              <a:rPr lang="ko-KR" altLang="en-US" sz="1200" b="1" dirty="0">
                <a:latin typeface="+mn-ea"/>
              </a:rPr>
              <a:t>창에 뜨고</a:t>
            </a:r>
            <a:r>
              <a:rPr lang="en-US" altLang="ko-KR" sz="1200" b="1" dirty="0">
                <a:latin typeface="+mn-ea"/>
              </a:rPr>
              <a:t>, OK </a:t>
            </a:r>
            <a:r>
              <a:rPr lang="ko-KR" altLang="en-US" sz="1200" b="1" dirty="0">
                <a:latin typeface="+mn-ea"/>
              </a:rPr>
              <a:t>버튼을 누르면 설정 메뉴가 보임</a:t>
            </a:r>
            <a:r>
              <a:rPr lang="en-US" altLang="ko-KR" sz="1200" b="1" dirty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en-US" altLang="ko-KR" sz="1200" b="1" dirty="0">
                <a:latin typeface="+mn-ea"/>
              </a:rPr>
              <a:t>    </a:t>
            </a:r>
            <a:r>
              <a:rPr lang="ko-KR" altLang="en-US" sz="1200" b="1" dirty="0">
                <a:latin typeface="+mn-ea"/>
              </a:rPr>
              <a:t>이미 </a:t>
            </a:r>
            <a:r>
              <a:rPr lang="en-US" altLang="ko-KR" sz="1200" b="1" dirty="0">
                <a:latin typeface="+mn-ea"/>
              </a:rPr>
              <a:t>BLF </a:t>
            </a:r>
            <a:r>
              <a:rPr lang="ko-KR" altLang="en-US" sz="1200" b="1" dirty="0">
                <a:latin typeface="+mn-ea"/>
              </a:rPr>
              <a:t>번호가 설정되어 있으면</a:t>
            </a:r>
            <a:r>
              <a:rPr lang="en-US" altLang="ko-KR" sz="1200" b="1" dirty="0">
                <a:latin typeface="+mn-ea"/>
              </a:rPr>
              <a:t>,</a:t>
            </a:r>
          </a:p>
          <a:p>
            <a:pPr marL="0" indent="0">
              <a:buNone/>
            </a:pPr>
            <a:r>
              <a:rPr lang="ko-KR" altLang="en-US" sz="1200" b="1" dirty="0">
                <a:latin typeface="+mn-ea"/>
              </a:rPr>
              <a:t>    단축키</a:t>
            </a:r>
            <a:r>
              <a:rPr lang="en-US" altLang="ko-KR" sz="1200" b="1" dirty="0">
                <a:latin typeface="+mn-ea"/>
              </a:rPr>
              <a:t>(DSS) </a:t>
            </a:r>
            <a:r>
              <a:rPr lang="ko-KR" altLang="en-US" sz="1200" b="1" dirty="0">
                <a:latin typeface="+mn-ea"/>
              </a:rPr>
              <a:t>기능이 동작하여</a:t>
            </a:r>
            <a:r>
              <a:rPr lang="en-US" altLang="ko-KR" sz="1200" b="1" dirty="0">
                <a:latin typeface="+mn-ea"/>
              </a:rPr>
              <a:t> </a:t>
            </a:r>
            <a:r>
              <a:rPr lang="ko-KR" altLang="en-US" sz="1200" b="1" dirty="0">
                <a:latin typeface="+mn-ea"/>
              </a:rPr>
              <a:t>저장된 전화번호</a:t>
            </a:r>
            <a:r>
              <a:rPr lang="en-US" altLang="ko-KR" sz="1200" b="1" dirty="0">
                <a:latin typeface="+mn-ea"/>
              </a:rPr>
              <a:t>/</a:t>
            </a:r>
            <a:r>
              <a:rPr lang="ko-KR" altLang="en-US" sz="1200" b="1" dirty="0">
                <a:latin typeface="+mn-ea"/>
              </a:rPr>
              <a:t>내선번호로 바로 발신이 됨</a:t>
            </a:r>
            <a:r>
              <a:rPr lang="en-US" altLang="ko-KR" sz="1200" b="1" dirty="0">
                <a:latin typeface="+mn-ea"/>
              </a:rPr>
              <a:t>.</a:t>
            </a:r>
          </a:p>
          <a:p>
            <a:pPr marL="0" indent="0">
              <a:buNone/>
            </a:pPr>
            <a:endParaRPr lang="en-US" altLang="ko-KR" sz="1200" b="1" dirty="0">
              <a:latin typeface="+mn-ea"/>
            </a:endParaRPr>
          </a:p>
          <a:p>
            <a:pPr marL="0" indent="0">
              <a:buNone/>
            </a:pPr>
            <a:endParaRPr lang="en-US" altLang="ko-KR" sz="1200" b="1" dirty="0">
              <a:latin typeface="+mn-ea"/>
            </a:endParaRPr>
          </a:p>
        </p:txBody>
      </p:sp>
      <p:sp>
        <p:nvSpPr>
          <p:cNvPr id="15" name="내용 개체 틀 5">
            <a:extLst>
              <a:ext uri="{FF2B5EF4-FFF2-40B4-BE49-F238E27FC236}">
                <a16:creationId xmlns:a16="http://schemas.microsoft.com/office/drawing/2014/main" id="{DEA7E18C-98FC-446D-847C-238E6BB38235}"/>
              </a:ext>
            </a:extLst>
          </p:cNvPr>
          <p:cNvSpPr txBox="1">
            <a:spLocks/>
          </p:cNvSpPr>
          <p:nvPr/>
        </p:nvSpPr>
        <p:spPr>
          <a:xfrm>
            <a:off x="7125311" y="2563815"/>
            <a:ext cx="2587268" cy="1091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000" b="1" dirty="0">
                <a:solidFill>
                  <a:srgbClr val="FF0000"/>
                </a:solidFill>
                <a:latin typeface="+mn-ea"/>
              </a:rPr>
              <a:t>* </a:t>
            </a:r>
            <a:r>
              <a:rPr lang="ko-KR" altLang="en-US" sz="1000" b="1" dirty="0">
                <a:solidFill>
                  <a:srgbClr val="FF0000"/>
                </a:solidFill>
                <a:latin typeface="+mn-ea"/>
              </a:rPr>
              <a:t>내선번호가 전화번호의 뒷자리와 동일 할 경우 전화번호에 내선번호만 입력해도 무관함</a:t>
            </a:r>
            <a:r>
              <a:rPr lang="en-US" altLang="ko-KR" sz="1000" b="1" dirty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000" b="1" dirty="0">
                <a:solidFill>
                  <a:srgbClr val="FF0000"/>
                </a:solidFill>
                <a:latin typeface="+mn-ea"/>
              </a:rPr>
              <a:t>내선번호 생략 가능</a:t>
            </a:r>
            <a:endParaRPr lang="en-US" altLang="ko-KR" sz="10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1000" b="1" dirty="0">
                <a:solidFill>
                  <a:srgbClr val="FF0000"/>
                </a:solidFill>
                <a:latin typeface="+mn-ea"/>
              </a:rPr>
              <a:t>* </a:t>
            </a:r>
            <a:r>
              <a:rPr lang="ko-KR" altLang="en-US" sz="1000" b="1" dirty="0">
                <a:solidFill>
                  <a:srgbClr val="FF0000"/>
                </a:solidFill>
                <a:latin typeface="+mn-ea"/>
              </a:rPr>
              <a:t>번호이동 된 경우</a:t>
            </a:r>
            <a:r>
              <a:rPr lang="en-US" altLang="ko-KR" sz="1000" b="1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000" b="1" dirty="0">
                <a:solidFill>
                  <a:srgbClr val="FF0000"/>
                </a:solidFill>
                <a:latin typeface="+mn-ea"/>
              </a:rPr>
              <a:t>전화번호에는 매개번호를 넣고</a:t>
            </a:r>
            <a:r>
              <a:rPr lang="en-US" altLang="ko-KR" sz="1000" b="1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000" b="1" dirty="0">
                <a:solidFill>
                  <a:srgbClr val="FF0000"/>
                </a:solidFill>
                <a:latin typeface="+mn-ea"/>
              </a:rPr>
              <a:t>내선번호에 실제 사용하는 내선 번호를 넣어야 함</a:t>
            </a:r>
            <a:r>
              <a:rPr lang="en-US" altLang="ko-KR" sz="1000" b="1" dirty="0">
                <a:solidFill>
                  <a:srgbClr val="FF0000"/>
                </a:solidFill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87353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TM03090434[[fn=목판]]</Template>
  <TotalTime>9482</TotalTime>
  <Words>2064</Words>
  <Application>Microsoft Office PowerPoint</Application>
  <PresentationFormat>와이드스크린</PresentationFormat>
  <Paragraphs>269</Paragraphs>
  <Slides>15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맑은 고딕</vt:lpstr>
      <vt:lpstr>휴먼엑스포</vt:lpstr>
      <vt:lpstr>Arial</vt:lpstr>
      <vt:lpstr>Wingdings</vt:lpstr>
      <vt:lpstr>Office 테마</vt:lpstr>
      <vt:lpstr>P1100 기업용 인터넷전화 자주묻는질문 – FAQ</vt:lpstr>
      <vt:lpstr>PowerPoint 프레젠테이션</vt:lpstr>
      <vt:lpstr>PowerPoint 프레젠테이션</vt:lpstr>
      <vt:lpstr>PowerPoint 프레젠테이션</vt:lpstr>
      <vt:lpstr>P1100 기업용 인터넷전화 확장모듈(BLF) 사용 설명서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kim Andrew</cp:lastModifiedBy>
  <cp:revision>282</cp:revision>
  <dcterms:created xsi:type="dcterms:W3CDTF">2017-04-05T05:37:44Z</dcterms:created>
  <dcterms:modified xsi:type="dcterms:W3CDTF">2020-07-01T07:49:48Z</dcterms:modified>
</cp:coreProperties>
</file>